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22"/>
  </p:notesMasterIdLst>
  <p:sldIdLst>
    <p:sldId id="256" r:id="rId2"/>
    <p:sldId id="257" r:id="rId3"/>
    <p:sldId id="258" r:id="rId4"/>
    <p:sldId id="259" r:id="rId5"/>
    <p:sldId id="260" r:id="rId6"/>
    <p:sldId id="261" r:id="rId7"/>
    <p:sldId id="262" r:id="rId8"/>
    <p:sldId id="263" r:id="rId9"/>
    <p:sldId id="264" r:id="rId10"/>
    <p:sldId id="265" r:id="rId11"/>
    <p:sldId id="267" r:id="rId12"/>
    <p:sldId id="268" r:id="rId13"/>
    <p:sldId id="269" r:id="rId14"/>
    <p:sldId id="270" r:id="rId15"/>
    <p:sldId id="271" r:id="rId16"/>
    <p:sldId id="273" r:id="rId17"/>
    <p:sldId id="272" r:id="rId18"/>
    <p:sldId id="274" r:id="rId19"/>
    <p:sldId id="275" r:id="rId20"/>
    <p:sldId id="276" r:id="rId21"/>
  </p:sldIdLst>
  <p:sldSz cx="14630400" cy="8229600"/>
  <p:notesSz cx="8229600" cy="14630400"/>
  <p:embeddedFontLst>
    <p:embeddedFont>
      <p:font typeface="Prata" panose="020B0604020202020204" charset="0"/>
      <p:regular r:id="rId23"/>
    </p:embeddedFont>
    <p:embeddedFont>
      <p:font typeface="Raleway" pitchFamily="2" charset="0"/>
      <p:regular r:id="rId24"/>
      <p:bold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F456E57F-F0E7-4F93-89C4-B05A7DFACCC5}">
          <p14:sldIdLst>
            <p14:sldId id="256"/>
            <p14:sldId id="257"/>
            <p14:sldId id="258"/>
            <p14:sldId id="259"/>
            <p14:sldId id="260"/>
            <p14:sldId id="261"/>
            <p14:sldId id="262"/>
            <p14:sldId id="263"/>
            <p14:sldId id="264"/>
            <p14:sldId id="265"/>
            <p14:sldId id="267"/>
            <p14:sldId id="268"/>
            <p14:sldId id="269"/>
            <p14:sldId id="270"/>
            <p14:sldId id="271"/>
            <p14:sldId id="273"/>
            <p14:sldId id="272"/>
            <p14:sldId id="274"/>
            <p14:sldId id="275"/>
            <p14:sldId id="27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p:scale>
          <a:sx n="75" d="100"/>
          <a:sy n="75" d="100"/>
        </p:scale>
        <p:origin x="370" y="-24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802185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3798789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20297579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32740712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20248750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4278385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9642747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21792301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41917256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38146769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39189424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Slide 1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extLst>
      <p:ext uri="{BB962C8B-B14F-4D97-AF65-F5344CB8AC3E}">
        <p14:creationId xmlns:p14="http://schemas.microsoft.com/office/powerpoint/2010/main" val="22290174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11.xml"/><Relationship Id="rId6" Type="http://schemas.openxmlformats.org/officeDocument/2006/relationships/image" Target="../media/image22.svg"/><Relationship Id="rId5" Type="http://schemas.openxmlformats.org/officeDocument/2006/relationships/image" Target="../media/image21.png"/><Relationship Id="rId10" Type="http://schemas.openxmlformats.org/officeDocument/2006/relationships/image" Target="../media/image26.svg"/><Relationship Id="rId4" Type="http://schemas.openxmlformats.org/officeDocument/2006/relationships/image" Target="../media/image20.svg"/><Relationship Id="rId9" Type="http://schemas.openxmlformats.org/officeDocument/2006/relationships/image" Target="../media/image25.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28.png"/></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5.xml"/><Relationship Id="rId4" Type="http://schemas.openxmlformats.org/officeDocument/2006/relationships/image" Target="../media/image30.png"/></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1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6.xml"/><Relationship Id="rId1" Type="http://schemas.openxmlformats.org/officeDocument/2006/relationships/slideLayout" Target="../slideLayouts/slideLayout10.xml"/><Relationship Id="rId5" Type="http://schemas.openxmlformats.org/officeDocument/2006/relationships/image" Target="../media/image39.png"/><Relationship Id="rId4" Type="http://schemas.openxmlformats.org/officeDocument/2006/relationships/image" Target="../media/image38.png"/></Relationships>
</file>

<file path=ppt/slides/_rels/slide1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8.xml"/><Relationship Id="rId1" Type="http://schemas.openxmlformats.org/officeDocument/2006/relationships/slideLayout" Target="../slideLayouts/slideLayout9.xml"/><Relationship Id="rId5" Type="http://schemas.openxmlformats.org/officeDocument/2006/relationships/image" Target="../media/image43.png"/><Relationship Id="rId4" Type="http://schemas.openxmlformats.org/officeDocument/2006/relationships/image" Target="../media/image42.png"/></Relationships>
</file>

<file path=ppt/slides/_rels/slide19.xml.rels><?xml version="1.0" encoding="UTF-8" standalone="yes"?>
<Relationships xmlns="http://schemas.openxmlformats.org/package/2006/relationships"><Relationship Id="rId8" Type="http://schemas.openxmlformats.org/officeDocument/2006/relationships/image" Target="../media/image49.svg"/><Relationship Id="rId3" Type="http://schemas.openxmlformats.org/officeDocument/2006/relationships/image" Target="../media/image44.png"/><Relationship Id="rId7" Type="http://schemas.openxmlformats.org/officeDocument/2006/relationships/image" Target="../media/image48.png"/><Relationship Id="rId12" Type="http://schemas.openxmlformats.org/officeDocument/2006/relationships/image" Target="../media/image53.png"/><Relationship Id="rId2" Type="http://schemas.openxmlformats.org/officeDocument/2006/relationships/notesSlide" Target="../notesSlides/notesSlide19.xml"/><Relationship Id="rId1" Type="http://schemas.openxmlformats.org/officeDocument/2006/relationships/slideLayout" Target="../slideLayouts/slideLayout11.xml"/><Relationship Id="rId6" Type="http://schemas.openxmlformats.org/officeDocument/2006/relationships/image" Target="../media/image47.png"/><Relationship Id="rId11" Type="http://schemas.openxmlformats.org/officeDocument/2006/relationships/image" Target="../media/image52.svg"/><Relationship Id="rId5" Type="http://schemas.openxmlformats.org/officeDocument/2006/relationships/image" Target="../media/image46.svg"/><Relationship Id="rId10" Type="http://schemas.openxmlformats.org/officeDocument/2006/relationships/image" Target="../media/image51.png"/><Relationship Id="rId4" Type="http://schemas.openxmlformats.org/officeDocument/2006/relationships/image" Target="../media/image45.png"/><Relationship Id="rId9" Type="http://schemas.openxmlformats.org/officeDocument/2006/relationships/image" Target="../media/image5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image" Target="../media/image18.svg"/><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11.svg"/><Relationship Id="rId10" Type="http://schemas.openxmlformats.org/officeDocument/2006/relationships/image" Target="../media/image16.svg"/><Relationship Id="rId4" Type="http://schemas.openxmlformats.org/officeDocument/2006/relationships/image" Target="../media/image10.png"/><Relationship Id="rId9" Type="http://schemas.openxmlformats.org/officeDocument/2006/relationships/image" Target="../media/image15.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3028355"/>
            <a:ext cx="7556421" cy="1240155"/>
          </a:xfrm>
          <a:prstGeom prst="rect">
            <a:avLst/>
          </a:prstGeom>
          <a:noFill/>
          <a:ln/>
        </p:spPr>
        <p:txBody>
          <a:bodyPr wrap="square" lIns="0" tIns="0" rIns="0" bIns="0" rtlCol="0" anchor="t"/>
          <a:lstStyle/>
          <a:p>
            <a:pPr marL="0" indent="0" algn="l">
              <a:lnSpc>
                <a:spcPts val="4850"/>
              </a:lnSpc>
              <a:buNone/>
            </a:pPr>
            <a:r>
              <a:rPr lang="en-US" sz="3900" dirty="0">
                <a:solidFill>
                  <a:srgbClr val="F2E782"/>
                </a:solidFill>
                <a:latin typeface="Prata" pitchFamily="34" charset="0"/>
                <a:ea typeface="Prata" pitchFamily="34" charset="-122"/>
                <a:cs typeface="Prata" pitchFamily="34" charset="-120"/>
              </a:rPr>
              <a:t>Exploring the Zomato Restaurant Dataset</a:t>
            </a:r>
            <a:endParaRPr lang="en-US" sz="3900" dirty="0"/>
          </a:p>
        </p:txBody>
      </p:sp>
      <p:sp>
        <p:nvSpPr>
          <p:cNvPr id="4" name="Text 1"/>
          <p:cNvSpPr/>
          <p:nvPr/>
        </p:nvSpPr>
        <p:spPr>
          <a:xfrm>
            <a:off x="793790" y="4566166"/>
            <a:ext cx="7556421" cy="635079"/>
          </a:xfrm>
          <a:prstGeom prst="rect">
            <a:avLst/>
          </a:prstGeom>
          <a:noFill/>
          <a:ln/>
        </p:spPr>
        <p:txBody>
          <a:bodyPr wrap="square" lIns="0" tIns="0" rIns="0" bIns="0" rtlCol="0" anchor="t"/>
          <a:lstStyle/>
          <a:p>
            <a:pPr marL="0" indent="0" algn="l">
              <a:lnSpc>
                <a:spcPts val="2500"/>
              </a:lnSpc>
              <a:buNone/>
            </a:pPr>
            <a:r>
              <a:rPr lang="en-US" sz="1550" dirty="0">
                <a:solidFill>
                  <a:srgbClr val="CFCBBF"/>
                </a:solidFill>
                <a:latin typeface="Raleway" pitchFamily="34" charset="0"/>
                <a:ea typeface="Raleway" pitchFamily="34" charset="-122"/>
                <a:cs typeface="Raleway" pitchFamily="34" charset="-120"/>
              </a:rPr>
              <a:t>A comprehensive analysis guide for data professionals working with restaurant industry data, covering 57,421 menu items across six major Indian cities.</a:t>
            </a:r>
            <a:endParaRPr lang="en-US" sz="15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573167" y="560903"/>
            <a:ext cx="8365808" cy="447794"/>
          </a:xfrm>
          <a:prstGeom prst="rect">
            <a:avLst/>
          </a:prstGeom>
          <a:noFill/>
          <a:ln/>
        </p:spPr>
        <p:txBody>
          <a:bodyPr wrap="none" lIns="0" tIns="0" rIns="0" bIns="0" rtlCol="0" anchor="t"/>
          <a:lstStyle/>
          <a:p>
            <a:pPr marL="0" indent="0" algn="l">
              <a:lnSpc>
                <a:spcPts val="3500"/>
              </a:lnSpc>
              <a:buNone/>
            </a:pPr>
            <a:r>
              <a:rPr lang="en-US" sz="2800" dirty="0">
                <a:solidFill>
                  <a:srgbClr val="F2E782"/>
                </a:solidFill>
                <a:latin typeface="Prata" pitchFamily="34" charset="0"/>
                <a:ea typeface="Prata" pitchFamily="34" charset="-122"/>
                <a:cs typeface="Prata" pitchFamily="34" charset="-120"/>
              </a:rPr>
              <a:t>Engineered Features and Analysis Opportunities</a:t>
            </a:r>
            <a:endParaRPr lang="en-US" sz="2800" dirty="0"/>
          </a:p>
        </p:txBody>
      </p:sp>
      <p:pic>
        <p:nvPicPr>
          <p:cNvPr id="3"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73167" y="1295281"/>
            <a:ext cx="429935" cy="429935"/>
          </a:xfrm>
          <a:prstGeom prst="rect">
            <a:avLst/>
          </a:prstGeom>
        </p:spPr>
      </p:pic>
      <p:sp>
        <p:nvSpPr>
          <p:cNvPr id="4" name="Text 1"/>
          <p:cNvSpPr/>
          <p:nvPr/>
        </p:nvSpPr>
        <p:spPr>
          <a:xfrm>
            <a:off x="573167" y="1904286"/>
            <a:ext cx="2607826" cy="223957"/>
          </a:xfrm>
          <a:prstGeom prst="rect">
            <a:avLst/>
          </a:prstGeom>
          <a:noFill/>
          <a:ln/>
        </p:spPr>
        <p:txBody>
          <a:bodyPr wrap="none" lIns="0" tIns="0" rIns="0" bIns="0" rtlCol="0" anchor="t"/>
          <a:lstStyle/>
          <a:p>
            <a:pPr marL="0" indent="0" algn="l">
              <a:lnSpc>
                <a:spcPts val="1750"/>
              </a:lnSpc>
              <a:buNone/>
            </a:pPr>
            <a:r>
              <a:rPr lang="en-US" sz="1400" dirty="0">
                <a:solidFill>
                  <a:srgbClr val="CFCBBF"/>
                </a:solidFill>
                <a:latin typeface="Prata" pitchFamily="34" charset="0"/>
                <a:ea typeface="Prata" pitchFamily="34" charset="-122"/>
                <a:cs typeface="Prata" pitchFamily="34" charset="-120"/>
              </a:rPr>
              <a:t>Binary Classification Variables</a:t>
            </a:r>
            <a:endParaRPr lang="en-US" sz="1400" dirty="0"/>
          </a:p>
        </p:txBody>
      </p:sp>
      <p:sp>
        <p:nvSpPr>
          <p:cNvPr id="5" name="Text 2"/>
          <p:cNvSpPr/>
          <p:nvPr/>
        </p:nvSpPr>
        <p:spPr>
          <a:xfrm>
            <a:off x="573167" y="2214205"/>
            <a:ext cx="6652498" cy="917258"/>
          </a:xfrm>
          <a:prstGeom prst="rect">
            <a:avLst/>
          </a:prstGeom>
          <a:noFill/>
          <a:ln/>
        </p:spPr>
        <p:txBody>
          <a:bodyPr wrap="square" lIns="0" tIns="0" rIns="0" bIns="0" rtlCol="0" anchor="t"/>
          <a:lstStyle/>
          <a:p>
            <a:pPr marL="0" indent="0" algn="l">
              <a:lnSpc>
                <a:spcPts val="1800"/>
              </a:lnSpc>
              <a:buNone/>
            </a:pPr>
            <a:r>
              <a:rPr lang="en-US" sz="1100" b="1" dirty="0">
                <a:solidFill>
                  <a:srgbClr val="CFCBBF"/>
                </a:solidFill>
                <a:latin typeface="Raleway" pitchFamily="34" charset="0"/>
                <a:ea typeface="Raleway" pitchFamily="34" charset="-122"/>
                <a:cs typeface="Raleway" pitchFamily="34" charset="-120"/>
              </a:rPr>
              <a:t>Is_Highly_Rated</a:t>
            </a:r>
            <a:r>
              <a:rPr lang="en-US" sz="1100" dirty="0">
                <a:solidFill>
                  <a:srgbClr val="CFCBBF"/>
                </a:solidFill>
                <a:latin typeface="Raleway" pitchFamily="34" charset="0"/>
                <a:ea typeface="Raleway" pitchFamily="34" charset="-122"/>
                <a:cs typeface="Raleway" pitchFamily="34" charset="-120"/>
              </a:rPr>
              <a:t> (2 unique values) identifies menu items or restaurants exceeding quality thresholds, with 41.0% (23,556 items) marked as highly rated. </a:t>
            </a:r>
            <a:r>
              <a:rPr lang="en-US" sz="1100" b="1" dirty="0">
                <a:solidFill>
                  <a:srgbClr val="CFCBBF"/>
                </a:solidFill>
                <a:latin typeface="Raleway" pitchFamily="34" charset="0"/>
                <a:ea typeface="Raleway" pitchFamily="34" charset="-122"/>
                <a:cs typeface="Raleway" pitchFamily="34" charset="-120"/>
              </a:rPr>
              <a:t>Is_Expensive</a:t>
            </a:r>
            <a:r>
              <a:rPr lang="en-US" sz="1100" dirty="0">
                <a:solidFill>
                  <a:srgbClr val="CFCBBF"/>
                </a:solidFill>
                <a:latin typeface="Raleway" pitchFamily="34" charset="0"/>
                <a:ea typeface="Raleway" pitchFamily="34" charset="-122"/>
                <a:cs typeface="Raleway" pitchFamily="34" charset="-120"/>
              </a:rPr>
              <a:t> flags premium-priced items, with 27.7% (15,881 items) in the expensive category. These binary features are ready-made for classification modeling and segmentation analysis.</a:t>
            </a:r>
            <a:endParaRPr lang="en-US" sz="1100" dirty="0"/>
          </a:p>
        </p:txBody>
      </p:sp>
      <p:pic>
        <p:nvPicPr>
          <p:cNvPr id="6" name="Image 1"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404735" y="1295281"/>
            <a:ext cx="429935" cy="429935"/>
          </a:xfrm>
          <a:prstGeom prst="rect">
            <a:avLst/>
          </a:prstGeom>
        </p:spPr>
      </p:pic>
      <p:sp>
        <p:nvSpPr>
          <p:cNvPr id="7" name="Text 3"/>
          <p:cNvSpPr/>
          <p:nvPr/>
        </p:nvSpPr>
        <p:spPr>
          <a:xfrm>
            <a:off x="7404735" y="1904286"/>
            <a:ext cx="1791414" cy="223957"/>
          </a:xfrm>
          <a:prstGeom prst="rect">
            <a:avLst/>
          </a:prstGeom>
          <a:noFill/>
          <a:ln/>
        </p:spPr>
        <p:txBody>
          <a:bodyPr wrap="none" lIns="0" tIns="0" rIns="0" bIns="0" rtlCol="0" anchor="t"/>
          <a:lstStyle/>
          <a:p>
            <a:pPr marL="0" indent="0" algn="l">
              <a:lnSpc>
                <a:spcPts val="1750"/>
              </a:lnSpc>
              <a:buNone/>
            </a:pPr>
            <a:r>
              <a:rPr lang="en-US" sz="1400" dirty="0">
                <a:solidFill>
                  <a:srgbClr val="CFCBBF"/>
                </a:solidFill>
                <a:latin typeface="Prata" pitchFamily="34" charset="0"/>
                <a:ea typeface="Prata" pitchFamily="34" charset="-122"/>
                <a:cs typeface="Prata" pitchFamily="34" charset="-120"/>
              </a:rPr>
              <a:t>Aggregated Metrics</a:t>
            </a:r>
            <a:endParaRPr lang="en-US" sz="1400" dirty="0"/>
          </a:p>
        </p:txBody>
      </p:sp>
      <p:sp>
        <p:nvSpPr>
          <p:cNvPr id="8" name="Text 4"/>
          <p:cNvSpPr/>
          <p:nvPr/>
        </p:nvSpPr>
        <p:spPr>
          <a:xfrm>
            <a:off x="7404735" y="2214205"/>
            <a:ext cx="6652498" cy="917258"/>
          </a:xfrm>
          <a:prstGeom prst="rect">
            <a:avLst/>
          </a:prstGeom>
          <a:noFill/>
          <a:ln/>
        </p:spPr>
        <p:txBody>
          <a:bodyPr wrap="square" lIns="0" tIns="0" rIns="0" bIns="0" rtlCol="0" anchor="t"/>
          <a:lstStyle/>
          <a:p>
            <a:pPr marL="0" indent="0" algn="l">
              <a:lnSpc>
                <a:spcPts val="1800"/>
              </a:lnSpc>
              <a:buNone/>
            </a:pPr>
            <a:r>
              <a:rPr lang="en-US" sz="1100" dirty="0">
                <a:solidFill>
                  <a:srgbClr val="CFCBBF"/>
                </a:solidFill>
                <a:latin typeface="Raleway" pitchFamily="34" charset="0"/>
                <a:ea typeface="Raleway" pitchFamily="34" charset="-122"/>
                <a:cs typeface="Raleway" pitchFamily="34" charset="-120"/>
              </a:rPr>
              <a:t>The dataset includes pre-calculated aggregation fields: </a:t>
            </a:r>
            <a:r>
              <a:rPr lang="en-US" sz="1100" b="1" dirty="0">
                <a:solidFill>
                  <a:srgbClr val="CFCBBF"/>
                </a:solidFill>
                <a:latin typeface="Raleway" pitchFamily="34" charset="0"/>
                <a:ea typeface="Raleway" pitchFamily="34" charset="-122"/>
                <a:cs typeface="Raleway" pitchFamily="34" charset="-120"/>
              </a:rPr>
              <a:t>Avg_Rating_Restaurant</a:t>
            </a:r>
            <a:r>
              <a:rPr lang="en-US" sz="1100" dirty="0">
                <a:solidFill>
                  <a:srgbClr val="CFCBBF"/>
                </a:solidFill>
                <a:latin typeface="Raleway" pitchFamily="34" charset="0"/>
                <a:ea typeface="Raleway" pitchFamily="34" charset="-122"/>
                <a:cs typeface="Raleway" pitchFamily="34" charset="-120"/>
              </a:rPr>
              <a:t> (69 unique values), </a:t>
            </a:r>
            <a:r>
              <a:rPr lang="en-US" sz="1100" b="1" dirty="0">
                <a:solidFill>
                  <a:srgbClr val="CFCBBF"/>
                </a:solidFill>
                <a:latin typeface="Raleway" pitchFamily="34" charset="0"/>
                <a:ea typeface="Raleway" pitchFamily="34" charset="-122"/>
                <a:cs typeface="Raleway" pitchFamily="34" charset="-120"/>
              </a:rPr>
              <a:t>Avg_Price_Restaurant</a:t>
            </a:r>
            <a:r>
              <a:rPr lang="en-US" sz="1100" dirty="0">
                <a:solidFill>
                  <a:srgbClr val="CFCBBF"/>
                </a:solidFill>
                <a:latin typeface="Raleway" pitchFamily="34" charset="0"/>
                <a:ea typeface="Raleway" pitchFamily="34" charset="-122"/>
                <a:cs typeface="Raleway" pitchFamily="34" charset="-120"/>
              </a:rPr>
              <a:t> (410 values), </a:t>
            </a:r>
            <a:r>
              <a:rPr lang="en-US" sz="1100" b="1" dirty="0">
                <a:solidFill>
                  <a:srgbClr val="CFCBBF"/>
                </a:solidFill>
                <a:latin typeface="Raleway" pitchFamily="34" charset="0"/>
                <a:ea typeface="Raleway" pitchFamily="34" charset="-122"/>
                <a:cs typeface="Raleway" pitchFamily="34" charset="-120"/>
              </a:rPr>
              <a:t>Avg_Rating_Cuisine</a:t>
            </a:r>
            <a:r>
              <a:rPr lang="en-US" sz="1100" dirty="0">
                <a:solidFill>
                  <a:srgbClr val="CFCBBF"/>
                </a:solidFill>
                <a:latin typeface="Raleway" pitchFamily="34" charset="0"/>
                <a:ea typeface="Raleway" pitchFamily="34" charset="-122"/>
                <a:cs typeface="Raleway" pitchFamily="34" charset="-120"/>
              </a:rPr>
              <a:t> (40 values), </a:t>
            </a:r>
            <a:r>
              <a:rPr lang="en-US" sz="1100" b="1" dirty="0">
                <a:solidFill>
                  <a:srgbClr val="CFCBBF"/>
                </a:solidFill>
                <a:latin typeface="Raleway" pitchFamily="34" charset="0"/>
                <a:ea typeface="Raleway" pitchFamily="34" charset="-122"/>
                <a:cs typeface="Raleway" pitchFamily="34" charset="-120"/>
              </a:rPr>
              <a:t>Avg_Price_Cuisine</a:t>
            </a:r>
            <a:r>
              <a:rPr lang="en-US" sz="1100" dirty="0">
                <a:solidFill>
                  <a:srgbClr val="CFCBBF"/>
                </a:solidFill>
                <a:latin typeface="Raleway" pitchFamily="34" charset="0"/>
                <a:ea typeface="Raleway" pitchFamily="34" charset="-122"/>
                <a:cs typeface="Raleway" pitchFamily="34" charset="-120"/>
              </a:rPr>
              <a:t> (39 values), </a:t>
            </a:r>
            <a:r>
              <a:rPr lang="en-US" sz="1100" b="1" dirty="0">
                <a:solidFill>
                  <a:srgbClr val="CFCBBF"/>
                </a:solidFill>
                <a:latin typeface="Raleway" pitchFamily="34" charset="0"/>
                <a:ea typeface="Raleway" pitchFamily="34" charset="-122"/>
                <a:cs typeface="Raleway" pitchFamily="34" charset="-120"/>
              </a:rPr>
              <a:t>Avg_Rating_City</a:t>
            </a:r>
            <a:r>
              <a:rPr lang="en-US" sz="1100" dirty="0">
                <a:solidFill>
                  <a:srgbClr val="CFCBBF"/>
                </a:solidFill>
                <a:latin typeface="Raleway" pitchFamily="34" charset="0"/>
                <a:ea typeface="Raleway" pitchFamily="34" charset="-122"/>
                <a:cs typeface="Raleway" pitchFamily="34" charset="-120"/>
              </a:rPr>
              <a:t> (6 values), and </a:t>
            </a:r>
            <a:r>
              <a:rPr lang="en-US" sz="1100" b="1" dirty="0">
                <a:solidFill>
                  <a:srgbClr val="CFCBBF"/>
                </a:solidFill>
                <a:latin typeface="Raleway" pitchFamily="34" charset="0"/>
                <a:ea typeface="Raleway" pitchFamily="34" charset="-122"/>
                <a:cs typeface="Raleway" pitchFamily="34" charset="-120"/>
              </a:rPr>
              <a:t>Avg_Price_City</a:t>
            </a:r>
            <a:r>
              <a:rPr lang="en-US" sz="1100" dirty="0">
                <a:solidFill>
                  <a:srgbClr val="CFCBBF"/>
                </a:solidFill>
                <a:latin typeface="Raleway" pitchFamily="34" charset="0"/>
                <a:ea typeface="Raleway" pitchFamily="34" charset="-122"/>
                <a:cs typeface="Raleway" pitchFamily="34" charset="-120"/>
              </a:rPr>
              <a:t> (6 values). These enable multi-level comparative analysis without requiring complex aggregation queries.</a:t>
            </a:r>
            <a:endParaRPr lang="en-US" sz="1100" dirty="0"/>
          </a:p>
        </p:txBody>
      </p:sp>
      <p:pic>
        <p:nvPicPr>
          <p:cNvPr id="9" name="Image 2"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73167" y="3418046"/>
            <a:ext cx="429935" cy="429935"/>
          </a:xfrm>
          <a:prstGeom prst="rect">
            <a:avLst/>
          </a:prstGeom>
        </p:spPr>
      </p:pic>
      <p:sp>
        <p:nvSpPr>
          <p:cNvPr id="10" name="Text 5"/>
          <p:cNvSpPr/>
          <p:nvPr/>
        </p:nvSpPr>
        <p:spPr>
          <a:xfrm>
            <a:off x="573167" y="4027051"/>
            <a:ext cx="2392918" cy="223957"/>
          </a:xfrm>
          <a:prstGeom prst="rect">
            <a:avLst/>
          </a:prstGeom>
          <a:noFill/>
          <a:ln/>
        </p:spPr>
        <p:txBody>
          <a:bodyPr wrap="none" lIns="0" tIns="0" rIns="0" bIns="0" rtlCol="0" anchor="t"/>
          <a:lstStyle/>
          <a:p>
            <a:pPr marL="0" indent="0" algn="l">
              <a:lnSpc>
                <a:spcPts val="1750"/>
              </a:lnSpc>
              <a:buNone/>
            </a:pPr>
            <a:r>
              <a:rPr lang="en-US" sz="1400" dirty="0">
                <a:solidFill>
                  <a:srgbClr val="CFCBBF"/>
                </a:solidFill>
                <a:latin typeface="Prata" pitchFamily="34" charset="0"/>
                <a:ea typeface="Prata" pitchFamily="34" charset="-122"/>
                <a:cs typeface="Prata" pitchFamily="34" charset="-120"/>
              </a:rPr>
              <a:t>Popularity and Engagement</a:t>
            </a:r>
            <a:endParaRPr lang="en-US" sz="1400" dirty="0"/>
          </a:p>
        </p:txBody>
      </p:sp>
      <p:sp>
        <p:nvSpPr>
          <p:cNvPr id="11" name="Text 6"/>
          <p:cNvSpPr/>
          <p:nvPr/>
        </p:nvSpPr>
        <p:spPr>
          <a:xfrm>
            <a:off x="573167" y="4336971"/>
            <a:ext cx="6652498" cy="917258"/>
          </a:xfrm>
          <a:prstGeom prst="rect">
            <a:avLst/>
          </a:prstGeom>
          <a:noFill/>
          <a:ln/>
        </p:spPr>
        <p:txBody>
          <a:bodyPr wrap="square" lIns="0" tIns="0" rIns="0" bIns="0" rtlCol="0" anchor="t"/>
          <a:lstStyle/>
          <a:p>
            <a:pPr marL="0" indent="0" algn="l">
              <a:lnSpc>
                <a:spcPts val="1800"/>
              </a:lnSpc>
              <a:buNone/>
            </a:pPr>
            <a:r>
              <a:rPr lang="en-US" sz="1100" b="1" dirty="0">
                <a:solidFill>
                  <a:srgbClr val="CFCBBF"/>
                </a:solidFill>
                <a:latin typeface="Raleway" pitchFamily="34" charset="0"/>
                <a:ea typeface="Raleway" pitchFamily="34" charset="-122"/>
                <a:cs typeface="Raleway" pitchFamily="34" charset="-120"/>
              </a:rPr>
              <a:t>Total_Votes</a:t>
            </a:r>
            <a:r>
              <a:rPr lang="en-US" sz="1100" dirty="0">
                <a:solidFill>
                  <a:srgbClr val="CFCBBF"/>
                </a:solidFill>
                <a:latin typeface="Raleway" pitchFamily="34" charset="0"/>
                <a:ea typeface="Raleway" pitchFamily="34" charset="-122"/>
                <a:cs typeface="Raleway" pitchFamily="34" charset="-120"/>
              </a:rPr>
              <a:t> (258 unique values) combines dining and delivery votes, while </a:t>
            </a:r>
            <a:r>
              <a:rPr lang="en-US" sz="1100" b="1" dirty="0">
                <a:solidFill>
                  <a:srgbClr val="CFCBBF"/>
                </a:solidFill>
                <a:latin typeface="Raleway" pitchFamily="34" charset="0"/>
                <a:ea typeface="Raleway" pitchFamily="34" charset="-122"/>
                <a:cs typeface="Raleway" pitchFamily="34" charset="-120"/>
              </a:rPr>
              <a:t>Restaurant_Popularity</a:t>
            </a:r>
            <a:r>
              <a:rPr lang="en-US" sz="1100" dirty="0">
                <a:solidFill>
                  <a:srgbClr val="CFCBBF"/>
                </a:solidFill>
                <a:latin typeface="Raleway" pitchFamily="34" charset="0"/>
                <a:ea typeface="Raleway" pitchFamily="34" charset="-122"/>
                <a:cs typeface="Raleway" pitchFamily="34" charset="-120"/>
              </a:rPr>
              <a:t> (230 unique values) provides a composite popularity score. These metrics facilitate ranking, trending analysis, and identification of engagement drivers. The </a:t>
            </a:r>
            <a:r>
              <a:rPr lang="en-US" sz="1100" b="1" dirty="0">
                <a:solidFill>
                  <a:srgbClr val="CFCBBF"/>
                </a:solidFill>
                <a:latin typeface="Raleway" pitchFamily="34" charset="0"/>
                <a:ea typeface="Raleway" pitchFamily="34" charset="-122"/>
                <a:cs typeface="Raleway" pitchFamily="34" charset="-120"/>
              </a:rPr>
              <a:t>Price_per_Vote</a:t>
            </a:r>
            <a:r>
              <a:rPr lang="en-US" sz="1100" dirty="0">
                <a:solidFill>
                  <a:srgbClr val="CFCBBF"/>
                </a:solidFill>
                <a:latin typeface="Raleway" pitchFamily="34" charset="0"/>
                <a:ea typeface="Raleway" pitchFamily="34" charset="-122"/>
                <a:cs typeface="Raleway" pitchFamily="34" charset="-120"/>
              </a:rPr>
              <a:t> ratio offers a value-perception index for comparing items across different price points.</a:t>
            </a:r>
            <a:endParaRPr lang="en-US" sz="1100" dirty="0"/>
          </a:p>
        </p:txBody>
      </p:sp>
      <p:pic>
        <p:nvPicPr>
          <p:cNvPr id="12" name="Image 3" descr="preencoded.png"/>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404735" y="3418046"/>
            <a:ext cx="429935" cy="429935"/>
          </a:xfrm>
          <a:prstGeom prst="rect">
            <a:avLst/>
          </a:prstGeom>
        </p:spPr>
      </p:pic>
      <p:sp>
        <p:nvSpPr>
          <p:cNvPr id="13" name="Text 7"/>
          <p:cNvSpPr/>
          <p:nvPr/>
        </p:nvSpPr>
        <p:spPr>
          <a:xfrm>
            <a:off x="7404735" y="4027051"/>
            <a:ext cx="1791414" cy="223957"/>
          </a:xfrm>
          <a:prstGeom prst="rect">
            <a:avLst/>
          </a:prstGeom>
          <a:noFill/>
          <a:ln/>
        </p:spPr>
        <p:txBody>
          <a:bodyPr wrap="none" lIns="0" tIns="0" rIns="0" bIns="0" rtlCol="0" anchor="t"/>
          <a:lstStyle/>
          <a:p>
            <a:pPr marL="0" indent="0" algn="l">
              <a:lnSpc>
                <a:spcPts val="1750"/>
              </a:lnSpc>
              <a:buNone/>
            </a:pPr>
            <a:r>
              <a:rPr lang="en-US" sz="1400" dirty="0">
                <a:solidFill>
                  <a:srgbClr val="CFCBBF"/>
                </a:solidFill>
                <a:latin typeface="Prata" pitchFamily="34" charset="0"/>
                <a:ea typeface="Prata" pitchFamily="34" charset="-122"/>
                <a:cs typeface="Prata" pitchFamily="34" charset="-120"/>
              </a:rPr>
              <a:t>Item-Level Detail</a:t>
            </a:r>
            <a:endParaRPr lang="en-US" sz="1400" dirty="0"/>
          </a:p>
        </p:txBody>
      </p:sp>
      <p:sp>
        <p:nvSpPr>
          <p:cNvPr id="14" name="Text 8"/>
          <p:cNvSpPr/>
          <p:nvPr/>
        </p:nvSpPr>
        <p:spPr>
          <a:xfrm>
            <a:off x="7404735" y="4336971"/>
            <a:ext cx="6652498" cy="917258"/>
          </a:xfrm>
          <a:prstGeom prst="rect">
            <a:avLst/>
          </a:prstGeom>
          <a:noFill/>
          <a:ln/>
        </p:spPr>
        <p:txBody>
          <a:bodyPr wrap="square" lIns="0" tIns="0" rIns="0" bIns="0" rtlCol="0" anchor="t"/>
          <a:lstStyle/>
          <a:p>
            <a:pPr marL="0" indent="0" algn="l">
              <a:lnSpc>
                <a:spcPts val="1800"/>
              </a:lnSpc>
              <a:buNone/>
            </a:pPr>
            <a:r>
              <a:rPr lang="en-US" sz="1100" b="1" dirty="0">
                <a:solidFill>
                  <a:srgbClr val="CFCBBF"/>
                </a:solidFill>
                <a:latin typeface="Raleway" pitchFamily="34" charset="0"/>
                <a:ea typeface="Raleway" pitchFamily="34" charset="-122"/>
                <a:cs typeface="Raleway" pitchFamily="34" charset="-120"/>
              </a:rPr>
              <a:t>Item_Name</a:t>
            </a:r>
            <a:r>
              <a:rPr lang="en-US" sz="1100" dirty="0">
                <a:solidFill>
                  <a:srgbClr val="CFCBBF"/>
                </a:solidFill>
                <a:latin typeface="Raleway" pitchFamily="34" charset="0"/>
                <a:ea typeface="Raleway" pitchFamily="34" charset="-122"/>
                <a:cs typeface="Raleway" pitchFamily="34" charset="-120"/>
              </a:rPr>
              <a:t> contains </a:t>
            </a:r>
            <a:r>
              <a:rPr lang="en-US" sz="1100" b="1" dirty="0">
                <a:solidFill>
                  <a:srgbClr val="CFCBBF"/>
                </a:solidFill>
                <a:latin typeface="Raleway" pitchFamily="34" charset="0"/>
                <a:ea typeface="Raleway" pitchFamily="34" charset="-122"/>
                <a:cs typeface="Raleway" pitchFamily="34" charset="-120"/>
              </a:rPr>
              <a:t>30,302 unique dishes</a:t>
            </a:r>
            <a:r>
              <a:rPr lang="en-US" sz="1100" dirty="0">
                <a:solidFill>
                  <a:srgbClr val="CFCBBF"/>
                </a:solidFill>
                <a:latin typeface="Raleway" pitchFamily="34" charset="0"/>
                <a:ea typeface="Raleway" pitchFamily="34" charset="-122"/>
                <a:cs typeface="Raleway" pitchFamily="34" charset="-120"/>
              </a:rPr>
              <a:t>, with "Paneer Butter Masala" being the most common (176 occurrences), followed by "Veg Fried Rice" (169) and "Chicken Fried Rice" (160). This granularity enables dish-specific popularity analysis, seasonal trend identification, and menu optimization recommendations based on successful items across restaurants.</a:t>
            </a:r>
            <a:endParaRPr lang="en-US" sz="1100" dirty="0"/>
          </a:p>
        </p:txBody>
      </p:sp>
      <p:sp>
        <p:nvSpPr>
          <p:cNvPr id="15" name="Text 9"/>
          <p:cNvSpPr/>
          <p:nvPr/>
        </p:nvSpPr>
        <p:spPr>
          <a:xfrm>
            <a:off x="573167" y="5469136"/>
            <a:ext cx="3952875" cy="358140"/>
          </a:xfrm>
          <a:prstGeom prst="rect">
            <a:avLst/>
          </a:prstGeom>
          <a:noFill/>
          <a:ln/>
        </p:spPr>
        <p:txBody>
          <a:bodyPr wrap="none" lIns="0" tIns="0" rIns="0" bIns="0" rtlCol="0" anchor="t"/>
          <a:lstStyle/>
          <a:p>
            <a:pPr marL="0" indent="0" algn="l">
              <a:lnSpc>
                <a:spcPts val="2800"/>
              </a:lnSpc>
              <a:buNone/>
            </a:pPr>
            <a:r>
              <a:rPr lang="en-US" sz="2250" dirty="0">
                <a:solidFill>
                  <a:srgbClr val="F2E782"/>
                </a:solidFill>
                <a:latin typeface="Prata" pitchFamily="34" charset="0"/>
                <a:ea typeface="Prata" pitchFamily="34" charset="-122"/>
                <a:cs typeface="Prata" pitchFamily="34" charset="-120"/>
              </a:rPr>
              <a:t>Key Analytical Opportunities</a:t>
            </a:r>
            <a:endParaRPr lang="en-US" sz="2250" dirty="0"/>
          </a:p>
        </p:txBody>
      </p:sp>
      <p:sp>
        <p:nvSpPr>
          <p:cNvPr id="16" name="Text 10"/>
          <p:cNvSpPr/>
          <p:nvPr/>
        </p:nvSpPr>
        <p:spPr>
          <a:xfrm>
            <a:off x="573167" y="6042184"/>
            <a:ext cx="13484066" cy="229314"/>
          </a:xfrm>
          <a:prstGeom prst="rect">
            <a:avLst/>
          </a:prstGeom>
          <a:noFill/>
          <a:ln/>
        </p:spPr>
        <p:txBody>
          <a:bodyPr wrap="none" lIns="0" tIns="0" rIns="0" bIns="0" rtlCol="0" anchor="t"/>
          <a:lstStyle/>
          <a:p>
            <a:pPr marL="342900" indent="-342900" algn="l">
              <a:lnSpc>
                <a:spcPts val="1800"/>
              </a:lnSpc>
              <a:buSzPct val="100000"/>
              <a:buChar char="•"/>
            </a:pPr>
            <a:r>
              <a:rPr lang="en-US" sz="1100" b="1" dirty="0">
                <a:solidFill>
                  <a:srgbClr val="CFCBBF"/>
                </a:solidFill>
                <a:latin typeface="Raleway" pitchFamily="34" charset="0"/>
                <a:ea typeface="Raleway" pitchFamily="34" charset="-122"/>
                <a:cs typeface="Raleway" pitchFamily="34" charset="-120"/>
              </a:rPr>
              <a:t>Predictive Modeling</a:t>
            </a:r>
            <a:r>
              <a:rPr lang="en-US" sz="1100" dirty="0">
                <a:solidFill>
                  <a:srgbClr val="CFCBBF"/>
                </a:solidFill>
                <a:latin typeface="Raleway" pitchFamily="34" charset="0"/>
                <a:ea typeface="Raleway" pitchFamily="34" charset="-122"/>
                <a:cs typeface="Raleway" pitchFamily="34" charset="-120"/>
              </a:rPr>
              <a:t>: Use ratings, prices, votes, and categorical features to predict restaurant success, dish popularity, or customer satisfaction scores</a:t>
            </a:r>
            <a:endParaRPr lang="en-US" sz="1100" dirty="0"/>
          </a:p>
        </p:txBody>
      </p:sp>
      <p:sp>
        <p:nvSpPr>
          <p:cNvPr id="17" name="Text 11"/>
          <p:cNvSpPr/>
          <p:nvPr/>
        </p:nvSpPr>
        <p:spPr>
          <a:xfrm>
            <a:off x="573167" y="6321623"/>
            <a:ext cx="13484066" cy="229314"/>
          </a:xfrm>
          <a:prstGeom prst="rect">
            <a:avLst/>
          </a:prstGeom>
          <a:noFill/>
          <a:ln/>
        </p:spPr>
        <p:txBody>
          <a:bodyPr wrap="none" lIns="0" tIns="0" rIns="0" bIns="0" rtlCol="0" anchor="t"/>
          <a:lstStyle/>
          <a:p>
            <a:pPr marL="342900" indent="-342900" algn="l">
              <a:lnSpc>
                <a:spcPts val="1800"/>
              </a:lnSpc>
              <a:buSzPct val="100000"/>
              <a:buChar char="•"/>
            </a:pPr>
            <a:r>
              <a:rPr lang="en-US" sz="1100" b="1" dirty="0">
                <a:solidFill>
                  <a:srgbClr val="CFCBBF"/>
                </a:solidFill>
                <a:latin typeface="Raleway" pitchFamily="34" charset="0"/>
                <a:ea typeface="Raleway" pitchFamily="34" charset="-122"/>
                <a:cs typeface="Raleway" pitchFamily="34" charset="-120"/>
              </a:rPr>
              <a:t>Market Segmentation</a:t>
            </a:r>
            <a:r>
              <a:rPr lang="en-US" sz="1100" dirty="0">
                <a:solidFill>
                  <a:srgbClr val="CFCBBF"/>
                </a:solidFill>
                <a:latin typeface="Raleway" pitchFamily="34" charset="0"/>
                <a:ea typeface="Raleway" pitchFamily="34" charset="-122"/>
                <a:cs typeface="Raleway" pitchFamily="34" charset="-120"/>
              </a:rPr>
              <a:t>: Cluster restaurants by cuisine, price point, location, and performance metrics to identify distinct market segments and competitive positioning opportunities</a:t>
            </a:r>
            <a:endParaRPr lang="en-US" sz="1100" dirty="0"/>
          </a:p>
        </p:txBody>
      </p:sp>
      <p:sp>
        <p:nvSpPr>
          <p:cNvPr id="18" name="Text 12"/>
          <p:cNvSpPr/>
          <p:nvPr/>
        </p:nvSpPr>
        <p:spPr>
          <a:xfrm>
            <a:off x="573167" y="6601063"/>
            <a:ext cx="13484066" cy="229314"/>
          </a:xfrm>
          <a:prstGeom prst="rect">
            <a:avLst/>
          </a:prstGeom>
          <a:noFill/>
          <a:ln/>
        </p:spPr>
        <p:txBody>
          <a:bodyPr wrap="none" lIns="0" tIns="0" rIns="0" bIns="0" rtlCol="0" anchor="t"/>
          <a:lstStyle/>
          <a:p>
            <a:pPr marL="342900" indent="-342900" algn="l">
              <a:lnSpc>
                <a:spcPts val="1800"/>
              </a:lnSpc>
              <a:buSzPct val="100000"/>
              <a:buChar char="•"/>
            </a:pPr>
            <a:r>
              <a:rPr lang="en-US" sz="1100" b="1" dirty="0">
                <a:solidFill>
                  <a:srgbClr val="CFCBBF"/>
                </a:solidFill>
                <a:latin typeface="Raleway" pitchFamily="34" charset="0"/>
                <a:ea typeface="Raleway" pitchFamily="34" charset="-122"/>
                <a:cs typeface="Raleway" pitchFamily="34" charset="-120"/>
              </a:rPr>
              <a:t>Pricing Strategy Analysis</a:t>
            </a:r>
            <a:r>
              <a:rPr lang="en-US" sz="1100" dirty="0">
                <a:solidFill>
                  <a:srgbClr val="CFCBBF"/>
                </a:solidFill>
                <a:latin typeface="Raleway" pitchFamily="34" charset="0"/>
                <a:ea typeface="Raleway" pitchFamily="34" charset="-122"/>
                <a:cs typeface="Raleway" pitchFamily="34" charset="-120"/>
              </a:rPr>
              <a:t>: Examine price elasticity, optimal price points by cuisine and location, and price-quality perceptions across market segments</a:t>
            </a:r>
            <a:endParaRPr lang="en-US" sz="1100" dirty="0"/>
          </a:p>
        </p:txBody>
      </p:sp>
      <p:sp>
        <p:nvSpPr>
          <p:cNvPr id="19" name="Text 13"/>
          <p:cNvSpPr/>
          <p:nvPr/>
        </p:nvSpPr>
        <p:spPr>
          <a:xfrm>
            <a:off x="573167" y="6880503"/>
            <a:ext cx="13484066" cy="229314"/>
          </a:xfrm>
          <a:prstGeom prst="rect">
            <a:avLst/>
          </a:prstGeom>
          <a:noFill/>
          <a:ln/>
        </p:spPr>
        <p:txBody>
          <a:bodyPr wrap="none" lIns="0" tIns="0" rIns="0" bIns="0" rtlCol="0" anchor="t"/>
          <a:lstStyle/>
          <a:p>
            <a:pPr marL="342900" indent="-342900" algn="l">
              <a:lnSpc>
                <a:spcPts val="1800"/>
              </a:lnSpc>
              <a:buSzPct val="100000"/>
              <a:buChar char="•"/>
            </a:pPr>
            <a:r>
              <a:rPr lang="en-US" sz="1100" b="1" dirty="0">
                <a:solidFill>
                  <a:srgbClr val="CFCBBF"/>
                </a:solidFill>
                <a:latin typeface="Raleway" pitchFamily="34" charset="0"/>
                <a:ea typeface="Raleway" pitchFamily="34" charset="-122"/>
                <a:cs typeface="Raleway" pitchFamily="34" charset="-120"/>
              </a:rPr>
              <a:t>Geographic Intelligence</a:t>
            </a:r>
            <a:r>
              <a:rPr lang="en-US" sz="1100" dirty="0">
                <a:solidFill>
                  <a:srgbClr val="CFCBBF"/>
                </a:solidFill>
                <a:latin typeface="Raleway" pitchFamily="34" charset="0"/>
                <a:ea typeface="Raleway" pitchFamily="34" charset="-122"/>
                <a:cs typeface="Raleway" pitchFamily="34" charset="-120"/>
              </a:rPr>
              <a:t>: Map restaurant density, analyze underserved neighborhoods, and identify expansion opportunities based on location-specific performance patterns</a:t>
            </a:r>
            <a:endParaRPr lang="en-US" sz="1100" dirty="0"/>
          </a:p>
        </p:txBody>
      </p:sp>
      <p:sp>
        <p:nvSpPr>
          <p:cNvPr id="20" name="Text 14"/>
          <p:cNvSpPr/>
          <p:nvPr/>
        </p:nvSpPr>
        <p:spPr>
          <a:xfrm>
            <a:off x="573167" y="7159942"/>
            <a:ext cx="13484066" cy="229314"/>
          </a:xfrm>
          <a:prstGeom prst="rect">
            <a:avLst/>
          </a:prstGeom>
          <a:noFill/>
          <a:ln/>
        </p:spPr>
        <p:txBody>
          <a:bodyPr wrap="none" lIns="0" tIns="0" rIns="0" bIns="0" rtlCol="0" anchor="t"/>
          <a:lstStyle/>
          <a:p>
            <a:pPr marL="342900" indent="-342900" algn="l">
              <a:lnSpc>
                <a:spcPts val="1800"/>
              </a:lnSpc>
              <a:buSzPct val="100000"/>
              <a:buChar char="•"/>
            </a:pPr>
            <a:r>
              <a:rPr lang="en-US" sz="1100" b="1" dirty="0">
                <a:solidFill>
                  <a:srgbClr val="CFCBBF"/>
                </a:solidFill>
                <a:latin typeface="Raleway" pitchFamily="34" charset="0"/>
                <a:ea typeface="Raleway" pitchFamily="34" charset="-122"/>
                <a:cs typeface="Raleway" pitchFamily="34" charset="-120"/>
              </a:rPr>
              <a:t>Menu Optimization</a:t>
            </a:r>
            <a:r>
              <a:rPr lang="en-US" sz="1100" dirty="0">
                <a:solidFill>
                  <a:srgbClr val="CFCBBF"/>
                </a:solidFill>
                <a:latin typeface="Raleway" pitchFamily="34" charset="0"/>
                <a:ea typeface="Raleway" pitchFamily="34" charset="-122"/>
                <a:cs typeface="Raleway" pitchFamily="34" charset="-120"/>
              </a:rPr>
              <a:t>: Identify high-performing dishes, analyze cross-selling opportunities, and recommend menu engineering strategies based on popularity and profitability proxies</a:t>
            </a:r>
            <a:endParaRPr lang="en-US" sz="1100" dirty="0"/>
          </a:p>
        </p:txBody>
      </p:sp>
      <p:sp>
        <p:nvSpPr>
          <p:cNvPr id="21" name="Text 15"/>
          <p:cNvSpPr/>
          <p:nvPr/>
        </p:nvSpPr>
        <p:spPr>
          <a:xfrm>
            <a:off x="573167" y="7439382"/>
            <a:ext cx="13484066" cy="229314"/>
          </a:xfrm>
          <a:prstGeom prst="rect">
            <a:avLst/>
          </a:prstGeom>
          <a:noFill/>
          <a:ln/>
        </p:spPr>
        <p:txBody>
          <a:bodyPr wrap="none" lIns="0" tIns="0" rIns="0" bIns="0" rtlCol="0" anchor="t"/>
          <a:lstStyle/>
          <a:p>
            <a:pPr marL="342900" indent="-342900" algn="l">
              <a:lnSpc>
                <a:spcPts val="1800"/>
              </a:lnSpc>
              <a:buSzPct val="100000"/>
              <a:buChar char="•"/>
            </a:pPr>
            <a:r>
              <a:rPr lang="en-US" sz="1100" b="1" dirty="0">
                <a:solidFill>
                  <a:srgbClr val="CFCBBF"/>
                </a:solidFill>
                <a:latin typeface="Raleway" pitchFamily="34" charset="0"/>
                <a:ea typeface="Raleway" pitchFamily="34" charset="-122"/>
                <a:cs typeface="Raleway" pitchFamily="34" charset="-120"/>
              </a:rPr>
              <a:t>Quality Benchmarking</a:t>
            </a:r>
            <a:r>
              <a:rPr lang="en-US" sz="1100" dirty="0">
                <a:solidFill>
                  <a:srgbClr val="CFCBBF"/>
                </a:solidFill>
                <a:latin typeface="Raleway" pitchFamily="34" charset="0"/>
                <a:ea typeface="Raleway" pitchFamily="34" charset="-122"/>
                <a:cs typeface="Raleway" pitchFamily="34" charset="-120"/>
              </a:rPr>
              <a:t>: Compare restaurant performance against cuisine averages, city averages, and overall dataset benchmarks to identify over- and under-performers</a:t>
            </a:r>
            <a:endParaRPr lang="en-US" sz="11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1288018"/>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F2E782"/>
                </a:solidFill>
                <a:latin typeface="Prata" pitchFamily="34" charset="0"/>
                <a:ea typeface="Prata" pitchFamily="34" charset="-122"/>
                <a:cs typeface="Prata" pitchFamily="34" charset="-120"/>
              </a:rPr>
              <a:t>Executive Overview</a:t>
            </a:r>
            <a:endParaRPr lang="en-US" sz="1950" dirty="0"/>
          </a:p>
        </p:txBody>
      </p:sp>
      <p:sp>
        <p:nvSpPr>
          <p:cNvPr id="3" name="Text 1"/>
          <p:cNvSpPr/>
          <p:nvPr/>
        </p:nvSpPr>
        <p:spPr>
          <a:xfrm>
            <a:off x="793790" y="1677472"/>
            <a:ext cx="8474512" cy="620078"/>
          </a:xfrm>
          <a:prstGeom prst="rect">
            <a:avLst/>
          </a:prstGeom>
          <a:noFill/>
          <a:ln/>
        </p:spPr>
        <p:txBody>
          <a:bodyPr wrap="none" lIns="0" tIns="0" rIns="0" bIns="0" rtlCol="0" anchor="t"/>
          <a:lstStyle/>
          <a:p>
            <a:pPr marL="0" indent="0" algn="l">
              <a:lnSpc>
                <a:spcPts val="4850"/>
              </a:lnSpc>
              <a:buNone/>
            </a:pPr>
            <a:r>
              <a:rPr lang="en-US" sz="3900" dirty="0">
                <a:solidFill>
                  <a:srgbClr val="F2E782"/>
                </a:solidFill>
                <a:latin typeface="Prata" pitchFamily="34" charset="0"/>
                <a:ea typeface="Prata" pitchFamily="34" charset="-122"/>
                <a:cs typeface="Prata" pitchFamily="34" charset="-120"/>
              </a:rPr>
              <a:t>Understanding the Data Landscape</a:t>
            </a:r>
            <a:endParaRPr lang="en-US" sz="3900" dirty="0"/>
          </a:p>
        </p:txBody>
      </p:sp>
      <p:sp>
        <p:nvSpPr>
          <p:cNvPr id="4" name="Text 2"/>
          <p:cNvSpPr/>
          <p:nvPr/>
        </p:nvSpPr>
        <p:spPr>
          <a:xfrm>
            <a:off x="793790" y="2773799"/>
            <a:ext cx="6279356" cy="2222778"/>
          </a:xfrm>
          <a:prstGeom prst="rect">
            <a:avLst/>
          </a:prstGeom>
          <a:noFill/>
          <a:ln/>
        </p:spPr>
        <p:txBody>
          <a:bodyPr wrap="square" lIns="0" tIns="0" rIns="0" bIns="0" rtlCol="0" anchor="t"/>
          <a:lstStyle/>
          <a:p>
            <a:pPr marL="0" indent="0" algn="l">
              <a:lnSpc>
                <a:spcPts val="2500"/>
              </a:lnSpc>
              <a:buNone/>
            </a:pPr>
            <a:r>
              <a:rPr lang="en-US" sz="1550" dirty="0">
                <a:solidFill>
                  <a:srgbClr val="CFCBBF"/>
                </a:solidFill>
                <a:latin typeface="Raleway" pitchFamily="34" charset="0"/>
                <a:ea typeface="Raleway" pitchFamily="34" charset="-122"/>
                <a:cs typeface="Raleway" pitchFamily="34" charset="-120"/>
              </a:rPr>
              <a:t>This analysis examines a comprehensive dataset containing </a:t>
            </a:r>
            <a:r>
              <a:rPr lang="en-US" sz="1550" b="1" dirty="0">
                <a:solidFill>
                  <a:srgbClr val="CFCBBF"/>
                </a:solidFill>
                <a:latin typeface="Raleway" pitchFamily="34" charset="0"/>
                <a:ea typeface="Raleway" pitchFamily="34" charset="-122"/>
                <a:cs typeface="Raleway" pitchFamily="34" charset="-120"/>
              </a:rPr>
              <a:t>39,638 restaurant records</a:t>
            </a:r>
            <a:r>
              <a:rPr lang="en-US" sz="1550" dirty="0">
                <a:solidFill>
                  <a:srgbClr val="CFCBBF"/>
                </a:solidFill>
                <a:latin typeface="Raleway" pitchFamily="34" charset="0"/>
                <a:ea typeface="Raleway" pitchFamily="34" charset="-122"/>
                <a:cs typeface="Raleway" pitchFamily="34" charset="-120"/>
              </a:rPr>
              <a:t> spanning multiple cities, with detailed metrics on consumer engagement, pricing structures, and service performance. The data reveals critical patterns across </a:t>
            </a:r>
            <a:r>
              <a:rPr lang="en-US" sz="1550" b="1" dirty="0">
                <a:solidFill>
                  <a:srgbClr val="CFCBBF"/>
                </a:solidFill>
                <a:latin typeface="Raleway" pitchFamily="34" charset="0"/>
                <a:ea typeface="Raleway" pitchFamily="34" charset="-122"/>
                <a:cs typeface="Raleway" pitchFamily="34" charset="-120"/>
              </a:rPr>
              <a:t>619 unique voting distributions</a:t>
            </a:r>
            <a:r>
              <a:rPr lang="en-US" sz="1550" dirty="0">
                <a:solidFill>
                  <a:srgbClr val="CFCBBF"/>
                </a:solidFill>
                <a:latin typeface="Raleway" pitchFamily="34" charset="0"/>
                <a:ea typeface="Raleway" pitchFamily="34" charset="-122"/>
                <a:cs typeface="Raleway" pitchFamily="34" charset="-120"/>
              </a:rPr>
              <a:t> and </a:t>
            </a:r>
            <a:r>
              <a:rPr lang="en-US" sz="1550" b="1" dirty="0">
                <a:solidFill>
                  <a:srgbClr val="CFCBBF"/>
                </a:solidFill>
                <a:latin typeface="Raleway" pitchFamily="34" charset="0"/>
                <a:ea typeface="Raleway" pitchFamily="34" charset="-122"/>
                <a:cs typeface="Raleway" pitchFamily="34" charset="-120"/>
              </a:rPr>
              <a:t>258 distinct vote count categories</a:t>
            </a:r>
            <a:r>
              <a:rPr lang="en-US" sz="1550" dirty="0">
                <a:solidFill>
                  <a:srgbClr val="CFCBBF"/>
                </a:solidFill>
                <a:latin typeface="Raleway" pitchFamily="34" charset="0"/>
                <a:ea typeface="Raleway" pitchFamily="34" charset="-122"/>
                <a:cs typeface="Raleway" pitchFamily="34" charset="-120"/>
              </a:rPr>
              <a:t>, providing robust statistical power for market opportunity identification.</a:t>
            </a:r>
            <a:endParaRPr lang="en-US" sz="1550" dirty="0"/>
          </a:p>
        </p:txBody>
      </p:sp>
      <p:sp>
        <p:nvSpPr>
          <p:cNvPr id="5" name="Text 3"/>
          <p:cNvSpPr/>
          <p:nvPr/>
        </p:nvSpPr>
        <p:spPr>
          <a:xfrm>
            <a:off x="793790" y="5175171"/>
            <a:ext cx="6279356" cy="1587698"/>
          </a:xfrm>
          <a:prstGeom prst="rect">
            <a:avLst/>
          </a:prstGeom>
          <a:noFill/>
          <a:ln/>
        </p:spPr>
        <p:txBody>
          <a:bodyPr wrap="square" lIns="0" tIns="0" rIns="0" bIns="0" rtlCol="0" anchor="t"/>
          <a:lstStyle/>
          <a:p>
            <a:pPr marL="0" indent="0" algn="l">
              <a:lnSpc>
                <a:spcPts val="2500"/>
              </a:lnSpc>
              <a:buNone/>
            </a:pPr>
            <a:r>
              <a:rPr lang="en-US" sz="1550" dirty="0">
                <a:solidFill>
                  <a:srgbClr val="CFCBBF"/>
                </a:solidFill>
                <a:latin typeface="Raleway" pitchFamily="34" charset="0"/>
                <a:ea typeface="Raleway" pitchFamily="34" charset="-122"/>
                <a:cs typeface="Raleway" pitchFamily="34" charset="-120"/>
              </a:rPr>
              <a:t>Our analytical framework evaluates three strategic dimensions: </a:t>
            </a:r>
            <a:r>
              <a:rPr lang="en-US" sz="1550" dirty="0">
                <a:solidFill>
                  <a:srgbClr val="EEE27D"/>
                </a:solidFill>
                <a:latin typeface="Raleway" pitchFamily="34" charset="0"/>
                <a:ea typeface="Raleway" pitchFamily="34" charset="-122"/>
                <a:cs typeface="Raleway" pitchFamily="34" charset="-120"/>
              </a:rPr>
              <a:t>Cuisine Performance</a:t>
            </a:r>
            <a:r>
              <a:rPr lang="en-US" sz="1550" dirty="0">
                <a:solidFill>
                  <a:srgbClr val="CFCBBF"/>
                </a:solidFill>
                <a:latin typeface="Raleway" pitchFamily="34" charset="0"/>
                <a:ea typeface="Raleway" pitchFamily="34" charset="-122"/>
                <a:cs typeface="Raleway" pitchFamily="34" charset="-120"/>
              </a:rPr>
              <a:t>, </a:t>
            </a:r>
            <a:r>
              <a:rPr lang="en-US" sz="1550" dirty="0">
                <a:solidFill>
                  <a:srgbClr val="EEE27D"/>
                </a:solidFill>
                <a:latin typeface="Raleway" pitchFamily="34" charset="0"/>
                <a:ea typeface="Raleway" pitchFamily="34" charset="-122"/>
                <a:cs typeface="Raleway" pitchFamily="34" charset="-120"/>
              </a:rPr>
              <a:t>Geographic Market Potential</a:t>
            </a:r>
            <a:r>
              <a:rPr lang="en-US" sz="1550" dirty="0">
                <a:solidFill>
                  <a:srgbClr val="CFCBBF"/>
                </a:solidFill>
                <a:latin typeface="Raleway" pitchFamily="34" charset="0"/>
                <a:ea typeface="Raleway" pitchFamily="34" charset="-122"/>
                <a:cs typeface="Raleway" pitchFamily="34" charset="-120"/>
              </a:rPr>
              <a:t>, and </a:t>
            </a:r>
            <a:r>
              <a:rPr lang="en-US" sz="1550" dirty="0">
                <a:solidFill>
                  <a:srgbClr val="EEE27D"/>
                </a:solidFill>
                <a:latin typeface="Raleway" pitchFamily="34" charset="0"/>
                <a:ea typeface="Raleway" pitchFamily="34" charset="-122"/>
                <a:cs typeface="Raleway" pitchFamily="34" charset="-120"/>
              </a:rPr>
              <a:t>Service Channel Optimization</a:t>
            </a:r>
            <a:r>
              <a:rPr lang="en-US" sz="1550" dirty="0">
                <a:solidFill>
                  <a:srgbClr val="CFCBBF"/>
                </a:solidFill>
                <a:latin typeface="Raleway" pitchFamily="34" charset="0"/>
                <a:ea typeface="Raleway" pitchFamily="34" charset="-122"/>
                <a:cs typeface="Raleway" pitchFamily="34" charset="-120"/>
              </a:rPr>
              <a:t>. Each dimension combines multiple performance indicators to surface actionable insights for market entry and expansion decisions.</a:t>
            </a:r>
            <a:endParaRPr lang="en-US" sz="1550" dirty="0"/>
          </a:p>
        </p:txBody>
      </p:sp>
      <p:sp>
        <p:nvSpPr>
          <p:cNvPr id="6" name="Text 4"/>
          <p:cNvSpPr/>
          <p:nvPr/>
        </p:nvSpPr>
        <p:spPr>
          <a:xfrm>
            <a:off x="7564874" y="2793563"/>
            <a:ext cx="2653427" cy="310158"/>
          </a:xfrm>
          <a:prstGeom prst="rect">
            <a:avLst/>
          </a:prstGeom>
          <a:noFill/>
          <a:ln/>
        </p:spPr>
        <p:txBody>
          <a:bodyPr wrap="none" lIns="0" tIns="0" rIns="0" bIns="0" rtlCol="0" anchor="t"/>
          <a:lstStyle/>
          <a:p>
            <a:pPr marL="0" indent="0" algn="l">
              <a:lnSpc>
                <a:spcPts val="2400"/>
              </a:lnSpc>
              <a:buNone/>
            </a:pPr>
            <a:r>
              <a:rPr lang="en-US" sz="1950" dirty="0">
                <a:solidFill>
                  <a:srgbClr val="F2E782"/>
                </a:solidFill>
                <a:latin typeface="Prata" pitchFamily="34" charset="0"/>
                <a:ea typeface="Prata" pitchFamily="34" charset="-122"/>
                <a:cs typeface="Prata" pitchFamily="34" charset="-120"/>
              </a:rPr>
              <a:t>Key Analytical Metrics</a:t>
            </a:r>
            <a:endParaRPr lang="en-US" sz="1950" dirty="0"/>
          </a:p>
        </p:txBody>
      </p:sp>
      <p:sp>
        <p:nvSpPr>
          <p:cNvPr id="7" name="Text 5"/>
          <p:cNvSpPr/>
          <p:nvPr/>
        </p:nvSpPr>
        <p:spPr>
          <a:xfrm>
            <a:off x="7564874" y="3302079"/>
            <a:ext cx="6279356" cy="317540"/>
          </a:xfrm>
          <a:prstGeom prst="rect">
            <a:avLst/>
          </a:prstGeom>
          <a:noFill/>
          <a:ln/>
        </p:spPr>
        <p:txBody>
          <a:bodyPr wrap="none" lIns="0" tIns="0" rIns="0" bIns="0" rtlCol="0" anchor="t"/>
          <a:lstStyle/>
          <a:p>
            <a:pPr marL="342900" indent="-342900" algn="l">
              <a:lnSpc>
                <a:spcPts val="2500"/>
              </a:lnSpc>
              <a:buSzPct val="100000"/>
              <a:buChar char="•"/>
            </a:pPr>
            <a:r>
              <a:rPr lang="en-US" sz="1550" b="1" dirty="0">
                <a:solidFill>
                  <a:srgbClr val="CFCBBF"/>
                </a:solidFill>
                <a:latin typeface="Raleway" pitchFamily="34" charset="0"/>
                <a:ea typeface="Raleway" pitchFamily="34" charset="-122"/>
                <a:cs typeface="Raleway" pitchFamily="34" charset="-120"/>
              </a:rPr>
              <a:t>Consumer Engagement:</a:t>
            </a:r>
            <a:r>
              <a:rPr lang="en-US" sz="1550" dirty="0">
                <a:solidFill>
                  <a:srgbClr val="CFCBBF"/>
                </a:solidFill>
                <a:latin typeface="Raleway" pitchFamily="34" charset="0"/>
                <a:ea typeface="Raleway" pitchFamily="34" charset="-122"/>
                <a:cs typeface="Raleway" pitchFamily="34" charset="-120"/>
              </a:rPr>
              <a:t> Total votes, dining votes, delivery votes</a:t>
            </a:r>
            <a:endParaRPr lang="en-US" sz="1550" dirty="0"/>
          </a:p>
        </p:txBody>
      </p:sp>
      <p:sp>
        <p:nvSpPr>
          <p:cNvPr id="8" name="Text 6"/>
          <p:cNvSpPr/>
          <p:nvPr/>
        </p:nvSpPr>
        <p:spPr>
          <a:xfrm>
            <a:off x="7564874" y="3689032"/>
            <a:ext cx="6279356" cy="635079"/>
          </a:xfrm>
          <a:prstGeom prst="rect">
            <a:avLst/>
          </a:prstGeom>
          <a:noFill/>
          <a:ln/>
        </p:spPr>
        <p:txBody>
          <a:bodyPr wrap="square" lIns="0" tIns="0" rIns="0" bIns="0" rtlCol="0" anchor="t"/>
          <a:lstStyle/>
          <a:p>
            <a:pPr marL="342900" indent="-342900" algn="l">
              <a:lnSpc>
                <a:spcPts val="2500"/>
              </a:lnSpc>
              <a:buSzPct val="100000"/>
              <a:buChar char="•"/>
            </a:pPr>
            <a:r>
              <a:rPr lang="en-US" sz="1550" b="1" dirty="0">
                <a:solidFill>
                  <a:srgbClr val="CFCBBF"/>
                </a:solidFill>
                <a:latin typeface="Raleway" pitchFamily="34" charset="0"/>
                <a:ea typeface="Raleway" pitchFamily="34" charset="-122"/>
                <a:cs typeface="Raleway" pitchFamily="34" charset="-120"/>
              </a:rPr>
              <a:t>Quality Indicators:</a:t>
            </a:r>
            <a:r>
              <a:rPr lang="en-US" sz="1550" dirty="0">
                <a:solidFill>
                  <a:srgbClr val="CFCBBF"/>
                </a:solidFill>
                <a:latin typeface="Raleway" pitchFamily="34" charset="0"/>
                <a:ea typeface="Raleway" pitchFamily="34" charset="-122"/>
                <a:cs typeface="Raleway" pitchFamily="34" charset="-120"/>
              </a:rPr>
              <a:t> Average ratings across dining and delivery channels</a:t>
            </a:r>
            <a:endParaRPr lang="en-US" sz="1550" dirty="0"/>
          </a:p>
        </p:txBody>
      </p:sp>
      <p:sp>
        <p:nvSpPr>
          <p:cNvPr id="9" name="Text 7"/>
          <p:cNvSpPr/>
          <p:nvPr/>
        </p:nvSpPr>
        <p:spPr>
          <a:xfrm>
            <a:off x="7564874" y="4393525"/>
            <a:ext cx="6279356" cy="635079"/>
          </a:xfrm>
          <a:prstGeom prst="rect">
            <a:avLst/>
          </a:prstGeom>
          <a:noFill/>
          <a:ln/>
        </p:spPr>
        <p:txBody>
          <a:bodyPr wrap="square" lIns="0" tIns="0" rIns="0" bIns="0" rtlCol="0" anchor="t"/>
          <a:lstStyle/>
          <a:p>
            <a:pPr marL="342900" indent="-342900" algn="l">
              <a:lnSpc>
                <a:spcPts val="2500"/>
              </a:lnSpc>
              <a:buSzPct val="100000"/>
              <a:buChar char="•"/>
            </a:pPr>
            <a:r>
              <a:rPr lang="en-US" sz="1550" b="1" dirty="0">
                <a:solidFill>
                  <a:srgbClr val="CFCBBF"/>
                </a:solidFill>
                <a:latin typeface="Raleway" pitchFamily="34" charset="0"/>
                <a:ea typeface="Raleway" pitchFamily="34" charset="-122"/>
                <a:cs typeface="Raleway" pitchFamily="34" charset="-120"/>
              </a:rPr>
              <a:t>Market Saturation:</a:t>
            </a:r>
            <a:r>
              <a:rPr lang="en-US" sz="1550" dirty="0">
                <a:solidFill>
                  <a:srgbClr val="CFCBBF"/>
                </a:solidFill>
                <a:latin typeface="Raleway" pitchFamily="34" charset="0"/>
                <a:ea typeface="Raleway" pitchFamily="34" charset="-122"/>
                <a:cs typeface="Raleway" pitchFamily="34" charset="-120"/>
              </a:rPr>
              <a:t> Restaurant counts, highly-rated establishment density</a:t>
            </a:r>
            <a:endParaRPr lang="en-US" sz="1550" dirty="0"/>
          </a:p>
        </p:txBody>
      </p:sp>
      <p:sp>
        <p:nvSpPr>
          <p:cNvPr id="10" name="Text 8"/>
          <p:cNvSpPr/>
          <p:nvPr/>
        </p:nvSpPr>
        <p:spPr>
          <a:xfrm>
            <a:off x="7564874" y="5098018"/>
            <a:ext cx="6279356" cy="635079"/>
          </a:xfrm>
          <a:prstGeom prst="rect">
            <a:avLst/>
          </a:prstGeom>
          <a:noFill/>
          <a:ln/>
        </p:spPr>
        <p:txBody>
          <a:bodyPr wrap="square" lIns="0" tIns="0" rIns="0" bIns="0" rtlCol="0" anchor="t"/>
          <a:lstStyle/>
          <a:p>
            <a:pPr marL="342900" indent="-342900" algn="l">
              <a:lnSpc>
                <a:spcPts val="2500"/>
              </a:lnSpc>
              <a:buSzPct val="100000"/>
              <a:buChar char="•"/>
            </a:pPr>
            <a:r>
              <a:rPr lang="en-US" sz="1550" b="1" dirty="0">
                <a:solidFill>
                  <a:srgbClr val="CFCBBF"/>
                </a:solidFill>
                <a:latin typeface="Raleway" pitchFamily="34" charset="0"/>
                <a:ea typeface="Raleway" pitchFamily="34" charset="-122"/>
                <a:cs typeface="Raleway" pitchFamily="34" charset="-120"/>
              </a:rPr>
              <a:t>Economic Factors:</a:t>
            </a:r>
            <a:r>
              <a:rPr lang="en-US" sz="1550" dirty="0">
                <a:solidFill>
                  <a:srgbClr val="CFCBBF"/>
                </a:solidFill>
                <a:latin typeface="Raleway" pitchFamily="34" charset="0"/>
                <a:ea typeface="Raleway" pitchFamily="34" charset="-122"/>
                <a:cs typeface="Raleway" pitchFamily="34" charset="-120"/>
              </a:rPr>
              <a:t> Average pricing by cuisine, city, and restaurant</a:t>
            </a:r>
            <a:endParaRPr lang="en-US" sz="1550" dirty="0"/>
          </a:p>
        </p:txBody>
      </p:sp>
      <p:sp>
        <p:nvSpPr>
          <p:cNvPr id="11" name="Text 9"/>
          <p:cNvSpPr/>
          <p:nvPr/>
        </p:nvSpPr>
        <p:spPr>
          <a:xfrm>
            <a:off x="7564874" y="5802511"/>
            <a:ext cx="6279356" cy="635079"/>
          </a:xfrm>
          <a:prstGeom prst="rect">
            <a:avLst/>
          </a:prstGeom>
          <a:noFill/>
          <a:ln/>
        </p:spPr>
        <p:txBody>
          <a:bodyPr wrap="square" lIns="0" tIns="0" rIns="0" bIns="0" rtlCol="0" anchor="t"/>
          <a:lstStyle/>
          <a:p>
            <a:pPr marL="342900" indent="-342900" algn="l">
              <a:lnSpc>
                <a:spcPts val="2500"/>
              </a:lnSpc>
              <a:buSzPct val="100000"/>
              <a:buChar char="•"/>
            </a:pPr>
            <a:r>
              <a:rPr lang="en-US" sz="1550" b="1" dirty="0">
                <a:solidFill>
                  <a:srgbClr val="CFCBBF"/>
                </a:solidFill>
                <a:latin typeface="Raleway" pitchFamily="34" charset="0"/>
                <a:ea typeface="Raleway" pitchFamily="34" charset="-122"/>
                <a:cs typeface="Raleway" pitchFamily="34" charset="-120"/>
              </a:rPr>
              <a:t>Performance Segments:</a:t>
            </a:r>
            <a:r>
              <a:rPr lang="en-US" sz="1550" dirty="0">
                <a:solidFill>
                  <a:srgbClr val="CFCBBF"/>
                </a:solidFill>
                <a:latin typeface="Raleway" pitchFamily="34" charset="0"/>
                <a:ea typeface="Raleway" pitchFamily="34" charset="-122"/>
                <a:cs typeface="Raleway" pitchFamily="34" charset="-120"/>
              </a:rPr>
              <a:t> Bestseller status, high-rating classifications</a:t>
            </a:r>
            <a:endParaRPr lang="en-US" sz="1550" dirty="0"/>
          </a:p>
        </p:txBody>
      </p:sp>
    </p:spTree>
    <p:extLst>
      <p:ext uri="{BB962C8B-B14F-4D97-AF65-F5344CB8AC3E}">
        <p14:creationId xmlns:p14="http://schemas.microsoft.com/office/powerpoint/2010/main" val="6025669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31029"/>
          </a:xfrm>
          <a:prstGeom prst="rect">
            <a:avLst/>
          </a:prstGeom>
        </p:spPr>
      </p:pic>
      <p:sp>
        <p:nvSpPr>
          <p:cNvPr id="4" name="Text 0"/>
          <p:cNvSpPr/>
          <p:nvPr/>
        </p:nvSpPr>
        <p:spPr>
          <a:xfrm>
            <a:off x="6226254" y="508635"/>
            <a:ext cx="7664291" cy="1156097"/>
          </a:xfrm>
          <a:prstGeom prst="rect">
            <a:avLst/>
          </a:prstGeom>
          <a:noFill/>
          <a:ln/>
        </p:spPr>
        <p:txBody>
          <a:bodyPr wrap="square" lIns="0" tIns="0" rIns="0" bIns="0" rtlCol="0" anchor="t"/>
          <a:lstStyle/>
          <a:p>
            <a:pPr marL="0" indent="0" algn="l">
              <a:lnSpc>
                <a:spcPts val="4550"/>
              </a:lnSpc>
              <a:buNone/>
            </a:pPr>
            <a:r>
              <a:rPr lang="en-US" sz="3600" dirty="0">
                <a:solidFill>
                  <a:srgbClr val="F2E782"/>
                </a:solidFill>
                <a:latin typeface="Prata" pitchFamily="34" charset="0"/>
                <a:ea typeface="Prata" pitchFamily="34" charset="-122"/>
                <a:cs typeface="Prata" pitchFamily="34" charset="-120"/>
              </a:rPr>
              <a:t>Cuisine Analysis: Identifying High-Potential Categories</a:t>
            </a:r>
            <a:endParaRPr lang="en-US" sz="3600" dirty="0"/>
          </a:p>
        </p:txBody>
      </p:sp>
      <p:sp>
        <p:nvSpPr>
          <p:cNvPr id="5" name="Text 1"/>
          <p:cNvSpPr/>
          <p:nvPr/>
        </p:nvSpPr>
        <p:spPr>
          <a:xfrm>
            <a:off x="6226254" y="1942148"/>
            <a:ext cx="7664291" cy="887968"/>
          </a:xfrm>
          <a:prstGeom prst="rect">
            <a:avLst/>
          </a:prstGeom>
          <a:noFill/>
          <a:ln/>
        </p:spPr>
        <p:txBody>
          <a:bodyPr wrap="square" lIns="0" tIns="0" rIns="0" bIns="0" rtlCol="0" anchor="t"/>
          <a:lstStyle/>
          <a:p>
            <a:pPr marL="0" indent="0" algn="l">
              <a:lnSpc>
                <a:spcPts val="2300"/>
              </a:lnSpc>
              <a:buNone/>
            </a:pPr>
            <a:r>
              <a:rPr lang="en-US" sz="1450" dirty="0">
                <a:solidFill>
                  <a:srgbClr val="CFCBBF"/>
                </a:solidFill>
                <a:latin typeface="Raleway" pitchFamily="34" charset="0"/>
                <a:ea typeface="Raleway" pitchFamily="34" charset="-122"/>
                <a:cs typeface="Raleway" pitchFamily="34" charset="-120"/>
              </a:rPr>
              <a:t>The cuisine landscape reveals significant variation in market saturation, consumer demand, and quality perception. Our analysis identifies </a:t>
            </a:r>
            <a:r>
              <a:rPr lang="en-US" sz="1450" dirty="0">
                <a:solidFill>
                  <a:srgbClr val="EEE27D"/>
                </a:solidFill>
                <a:latin typeface="Raleway" pitchFamily="34" charset="0"/>
                <a:ea typeface="Raleway" pitchFamily="34" charset="-122"/>
                <a:cs typeface="Raleway" pitchFamily="34" charset="-120"/>
              </a:rPr>
              <a:t>white-space opportunities</a:t>
            </a:r>
            <a:r>
              <a:rPr lang="en-US" sz="1450" dirty="0">
                <a:solidFill>
                  <a:srgbClr val="CFCBBF"/>
                </a:solidFill>
                <a:latin typeface="Raleway" pitchFamily="34" charset="0"/>
                <a:ea typeface="Raleway" pitchFamily="34" charset="-122"/>
                <a:cs typeface="Raleway" pitchFamily="34" charset="-120"/>
              </a:rPr>
              <a:t> where high ratings and strong consumer engagement intersect with lower competitive density.</a:t>
            </a:r>
            <a:endParaRPr lang="en-US" sz="1450" dirty="0"/>
          </a:p>
        </p:txBody>
      </p:sp>
      <p:sp>
        <p:nvSpPr>
          <p:cNvPr id="6" name="Shape 2"/>
          <p:cNvSpPr/>
          <p:nvPr/>
        </p:nvSpPr>
        <p:spPr>
          <a:xfrm>
            <a:off x="6226254" y="3038118"/>
            <a:ext cx="3739634" cy="2841665"/>
          </a:xfrm>
          <a:prstGeom prst="roundRect">
            <a:avLst>
              <a:gd name="adj" fmla="val 976"/>
            </a:avLst>
          </a:prstGeom>
          <a:solidFill>
            <a:srgbClr val="3A3B3C"/>
          </a:solidFill>
          <a:ln/>
        </p:spPr>
      </p:sp>
      <p:sp>
        <p:nvSpPr>
          <p:cNvPr id="7" name="Text 3"/>
          <p:cNvSpPr/>
          <p:nvPr/>
        </p:nvSpPr>
        <p:spPr>
          <a:xfrm>
            <a:off x="6411158" y="3223022"/>
            <a:ext cx="2586990" cy="288965"/>
          </a:xfrm>
          <a:prstGeom prst="rect">
            <a:avLst/>
          </a:prstGeom>
          <a:noFill/>
          <a:ln/>
        </p:spPr>
        <p:txBody>
          <a:bodyPr wrap="none" lIns="0" tIns="0" rIns="0" bIns="0" rtlCol="0" anchor="t"/>
          <a:lstStyle/>
          <a:p>
            <a:pPr marL="0" indent="0" algn="l">
              <a:lnSpc>
                <a:spcPts val="2250"/>
              </a:lnSpc>
              <a:buNone/>
            </a:pPr>
            <a:r>
              <a:rPr lang="en-US" sz="1800" dirty="0">
                <a:solidFill>
                  <a:srgbClr val="CFCBBF"/>
                </a:solidFill>
                <a:latin typeface="Prata" pitchFamily="34" charset="0"/>
                <a:ea typeface="Prata" pitchFamily="34" charset="-122"/>
                <a:cs typeface="Prata" pitchFamily="34" charset="-120"/>
              </a:rPr>
              <a:t>High-Demand Cuisines</a:t>
            </a:r>
            <a:endParaRPr lang="en-US" sz="1800" dirty="0"/>
          </a:p>
        </p:txBody>
      </p:sp>
      <p:sp>
        <p:nvSpPr>
          <p:cNvPr id="8" name="Text 4"/>
          <p:cNvSpPr/>
          <p:nvPr/>
        </p:nvSpPr>
        <p:spPr>
          <a:xfrm>
            <a:off x="6411158" y="3622953"/>
            <a:ext cx="3369826" cy="2071926"/>
          </a:xfrm>
          <a:prstGeom prst="rect">
            <a:avLst/>
          </a:prstGeom>
          <a:noFill/>
          <a:ln/>
        </p:spPr>
        <p:txBody>
          <a:bodyPr wrap="square" lIns="0" tIns="0" rIns="0" bIns="0" rtlCol="0" anchor="t"/>
          <a:lstStyle/>
          <a:p>
            <a:pPr marL="0" indent="0" algn="l">
              <a:lnSpc>
                <a:spcPts val="2300"/>
              </a:lnSpc>
              <a:buNone/>
            </a:pPr>
            <a:r>
              <a:rPr lang="en-US" sz="1450" dirty="0">
                <a:solidFill>
                  <a:srgbClr val="CFCBBF"/>
                </a:solidFill>
                <a:latin typeface="Raleway" pitchFamily="34" charset="0"/>
                <a:ea typeface="Raleway" pitchFamily="34" charset="-122"/>
                <a:cs typeface="Raleway" pitchFamily="34" charset="-120"/>
              </a:rPr>
              <a:t>Cuisines with </a:t>
            </a:r>
            <a:r>
              <a:rPr lang="en-US" sz="1450" b="1" dirty="0">
                <a:solidFill>
                  <a:srgbClr val="CFCBBF"/>
                </a:solidFill>
                <a:latin typeface="Raleway" pitchFamily="34" charset="0"/>
                <a:ea typeface="Raleway" pitchFamily="34" charset="-122"/>
                <a:cs typeface="Raleway" pitchFamily="34" charset="-120"/>
              </a:rPr>
              <a:t>elevated total votes</a:t>
            </a:r>
            <a:r>
              <a:rPr lang="en-US" sz="1450" dirty="0">
                <a:solidFill>
                  <a:srgbClr val="CFCBBF"/>
                </a:solidFill>
                <a:latin typeface="Raleway" pitchFamily="34" charset="0"/>
                <a:ea typeface="Raleway" pitchFamily="34" charset="-122"/>
                <a:cs typeface="Raleway" pitchFamily="34" charset="-120"/>
              </a:rPr>
              <a:t> demonstrate proven consumer interest and market validation. These categories show sustained engagement patterns indicating reliable demand streams for new market entrants.</a:t>
            </a:r>
            <a:endParaRPr lang="en-US" sz="1450" dirty="0"/>
          </a:p>
        </p:txBody>
      </p:sp>
      <p:sp>
        <p:nvSpPr>
          <p:cNvPr id="9" name="Shape 5"/>
          <p:cNvSpPr/>
          <p:nvPr/>
        </p:nvSpPr>
        <p:spPr>
          <a:xfrm>
            <a:off x="10150793" y="3038118"/>
            <a:ext cx="3739753" cy="2841665"/>
          </a:xfrm>
          <a:prstGeom prst="roundRect">
            <a:avLst>
              <a:gd name="adj" fmla="val 976"/>
            </a:avLst>
          </a:prstGeom>
          <a:solidFill>
            <a:srgbClr val="3A3B3C"/>
          </a:solidFill>
          <a:ln/>
        </p:spPr>
      </p:sp>
      <p:sp>
        <p:nvSpPr>
          <p:cNvPr id="10" name="Text 6"/>
          <p:cNvSpPr/>
          <p:nvPr/>
        </p:nvSpPr>
        <p:spPr>
          <a:xfrm>
            <a:off x="10335697" y="3223022"/>
            <a:ext cx="2312075" cy="288965"/>
          </a:xfrm>
          <a:prstGeom prst="rect">
            <a:avLst/>
          </a:prstGeom>
          <a:noFill/>
          <a:ln/>
        </p:spPr>
        <p:txBody>
          <a:bodyPr wrap="none" lIns="0" tIns="0" rIns="0" bIns="0" rtlCol="0" anchor="t"/>
          <a:lstStyle/>
          <a:p>
            <a:pPr marL="0" indent="0" algn="l">
              <a:lnSpc>
                <a:spcPts val="2250"/>
              </a:lnSpc>
              <a:buNone/>
            </a:pPr>
            <a:r>
              <a:rPr lang="en-US" sz="1800" dirty="0">
                <a:solidFill>
                  <a:srgbClr val="CFCBBF"/>
                </a:solidFill>
                <a:latin typeface="Prata" pitchFamily="34" charset="0"/>
                <a:ea typeface="Prata" pitchFamily="34" charset="-122"/>
                <a:cs typeface="Prata" pitchFamily="34" charset="-120"/>
              </a:rPr>
              <a:t>Quality Leaders</a:t>
            </a:r>
            <a:endParaRPr lang="en-US" sz="1800" dirty="0"/>
          </a:p>
        </p:txBody>
      </p:sp>
      <p:sp>
        <p:nvSpPr>
          <p:cNvPr id="11" name="Text 7"/>
          <p:cNvSpPr/>
          <p:nvPr/>
        </p:nvSpPr>
        <p:spPr>
          <a:xfrm>
            <a:off x="10335697" y="3622953"/>
            <a:ext cx="3369945" cy="1775936"/>
          </a:xfrm>
          <a:prstGeom prst="rect">
            <a:avLst/>
          </a:prstGeom>
          <a:noFill/>
          <a:ln/>
        </p:spPr>
        <p:txBody>
          <a:bodyPr wrap="square" lIns="0" tIns="0" rIns="0" bIns="0" rtlCol="0" anchor="t"/>
          <a:lstStyle/>
          <a:p>
            <a:pPr marL="0" indent="0" algn="l">
              <a:lnSpc>
                <a:spcPts val="2300"/>
              </a:lnSpc>
              <a:buNone/>
            </a:pPr>
            <a:r>
              <a:rPr lang="en-US" sz="1450" dirty="0">
                <a:solidFill>
                  <a:srgbClr val="CFCBBF"/>
                </a:solidFill>
                <a:latin typeface="Raleway" pitchFamily="34" charset="0"/>
                <a:ea typeface="Raleway" pitchFamily="34" charset="-122"/>
                <a:cs typeface="Raleway" pitchFamily="34" charset="-120"/>
              </a:rPr>
              <a:t>Categories achieving </a:t>
            </a:r>
            <a:r>
              <a:rPr lang="en-US" sz="1450" b="1" dirty="0">
                <a:solidFill>
                  <a:srgbClr val="CFCBBF"/>
                </a:solidFill>
                <a:latin typeface="Raleway" pitchFamily="34" charset="0"/>
                <a:ea typeface="Raleway" pitchFamily="34" charset="-122"/>
                <a:cs typeface="Raleway" pitchFamily="34" charset="-120"/>
              </a:rPr>
              <a:t>higher average ratings</a:t>
            </a:r>
            <a:r>
              <a:rPr lang="en-US" sz="1450" dirty="0">
                <a:solidFill>
                  <a:srgbClr val="CFCBBF"/>
                </a:solidFill>
                <a:latin typeface="Raleway" pitchFamily="34" charset="0"/>
                <a:ea typeface="Raleway" pitchFamily="34" charset="-122"/>
                <a:cs typeface="Raleway" pitchFamily="34" charset="-120"/>
              </a:rPr>
              <a:t> (4.0+) signal consumer satisfaction and repeat visit potential. Quality perception directly correlates with pricing power and brand loyalty development.</a:t>
            </a:r>
            <a:endParaRPr lang="en-US" sz="1450" dirty="0"/>
          </a:p>
        </p:txBody>
      </p:sp>
      <p:sp>
        <p:nvSpPr>
          <p:cNvPr id="12" name="Shape 8"/>
          <p:cNvSpPr/>
          <p:nvPr/>
        </p:nvSpPr>
        <p:spPr>
          <a:xfrm>
            <a:off x="6226254" y="6064687"/>
            <a:ext cx="7664291" cy="1657707"/>
          </a:xfrm>
          <a:prstGeom prst="roundRect">
            <a:avLst>
              <a:gd name="adj" fmla="val 1674"/>
            </a:avLst>
          </a:prstGeom>
          <a:solidFill>
            <a:srgbClr val="3A3B3C"/>
          </a:solidFill>
          <a:ln/>
        </p:spPr>
      </p:sp>
      <p:sp>
        <p:nvSpPr>
          <p:cNvPr id="13" name="Text 9"/>
          <p:cNvSpPr/>
          <p:nvPr/>
        </p:nvSpPr>
        <p:spPr>
          <a:xfrm>
            <a:off x="6411158" y="6249591"/>
            <a:ext cx="2662118" cy="288965"/>
          </a:xfrm>
          <a:prstGeom prst="rect">
            <a:avLst/>
          </a:prstGeom>
          <a:noFill/>
          <a:ln/>
        </p:spPr>
        <p:txBody>
          <a:bodyPr wrap="none" lIns="0" tIns="0" rIns="0" bIns="0" rtlCol="0" anchor="t"/>
          <a:lstStyle/>
          <a:p>
            <a:pPr marL="0" indent="0" algn="l">
              <a:lnSpc>
                <a:spcPts val="2250"/>
              </a:lnSpc>
              <a:buNone/>
            </a:pPr>
            <a:r>
              <a:rPr lang="en-US" sz="1800" dirty="0">
                <a:solidFill>
                  <a:srgbClr val="CFCBBF"/>
                </a:solidFill>
                <a:latin typeface="Prata" pitchFamily="34" charset="0"/>
                <a:ea typeface="Prata" pitchFamily="34" charset="-122"/>
                <a:cs typeface="Prata" pitchFamily="34" charset="-120"/>
              </a:rPr>
              <a:t>Low Competition Zones</a:t>
            </a:r>
            <a:endParaRPr lang="en-US" sz="1800" dirty="0"/>
          </a:p>
        </p:txBody>
      </p:sp>
      <p:sp>
        <p:nvSpPr>
          <p:cNvPr id="14" name="Text 10"/>
          <p:cNvSpPr/>
          <p:nvPr/>
        </p:nvSpPr>
        <p:spPr>
          <a:xfrm>
            <a:off x="6411158" y="6649522"/>
            <a:ext cx="7294483" cy="887968"/>
          </a:xfrm>
          <a:prstGeom prst="rect">
            <a:avLst/>
          </a:prstGeom>
          <a:noFill/>
          <a:ln/>
        </p:spPr>
        <p:txBody>
          <a:bodyPr wrap="square" lIns="0" tIns="0" rIns="0" bIns="0" rtlCol="0" anchor="t"/>
          <a:lstStyle/>
          <a:p>
            <a:pPr marL="0" indent="0" algn="l">
              <a:lnSpc>
                <a:spcPts val="2300"/>
              </a:lnSpc>
              <a:buNone/>
            </a:pPr>
            <a:r>
              <a:rPr lang="en-US" sz="1450" dirty="0">
                <a:solidFill>
                  <a:srgbClr val="CFCBBF"/>
                </a:solidFill>
                <a:latin typeface="Raleway" pitchFamily="34" charset="0"/>
                <a:ea typeface="Raleway" pitchFamily="34" charset="-122"/>
                <a:cs typeface="Raleway" pitchFamily="34" charset="-120"/>
              </a:rPr>
              <a:t>Markets with </a:t>
            </a:r>
            <a:r>
              <a:rPr lang="en-US" sz="1450" b="1" dirty="0">
                <a:solidFill>
                  <a:srgbClr val="CFCBBF"/>
                </a:solidFill>
                <a:latin typeface="Raleway" pitchFamily="34" charset="0"/>
                <a:ea typeface="Raleway" pitchFamily="34" charset="-122"/>
                <a:cs typeface="Raleway" pitchFamily="34" charset="-120"/>
              </a:rPr>
              <a:t>fewer established restaurants</a:t>
            </a:r>
            <a:r>
              <a:rPr lang="en-US" sz="1450" dirty="0">
                <a:solidFill>
                  <a:srgbClr val="CFCBBF"/>
                </a:solidFill>
                <a:latin typeface="Raleway" pitchFamily="34" charset="0"/>
                <a:ea typeface="Raleway" pitchFamily="34" charset="-122"/>
                <a:cs typeface="Raleway" pitchFamily="34" charset="-120"/>
              </a:rPr>
              <a:t> present reduced competitive pressure. Combined with strong ratings and votes, these represent optimal entry opportunities for differentiated concepts.</a:t>
            </a:r>
            <a:endParaRPr lang="en-US" sz="1450" dirty="0"/>
          </a:p>
        </p:txBody>
      </p:sp>
      <p:pic>
        <p:nvPicPr>
          <p:cNvPr id="16" name="Picture 15">
            <a:extLst>
              <a:ext uri="{FF2B5EF4-FFF2-40B4-BE49-F238E27FC236}">
                <a16:creationId xmlns:a16="http://schemas.microsoft.com/office/drawing/2014/main" id="{63BBB07B-98AE-D070-8546-67C22120E9A0}"/>
              </a:ext>
            </a:extLst>
          </p:cNvPr>
          <p:cNvPicPr>
            <a:picLocks noChangeAspect="1"/>
          </p:cNvPicPr>
          <p:nvPr/>
        </p:nvPicPr>
        <p:blipFill>
          <a:blip r:embed="rId4"/>
          <a:stretch>
            <a:fillRect/>
          </a:stretch>
        </p:blipFill>
        <p:spPr>
          <a:xfrm>
            <a:off x="1" y="1582340"/>
            <a:ext cx="5486400" cy="6138625"/>
          </a:xfrm>
          <a:prstGeom prst="rect">
            <a:avLst/>
          </a:prstGeom>
        </p:spPr>
      </p:pic>
    </p:spTree>
    <p:extLst>
      <p:ext uri="{BB962C8B-B14F-4D97-AF65-F5344CB8AC3E}">
        <p14:creationId xmlns:p14="http://schemas.microsoft.com/office/powerpoint/2010/main" val="8871372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603052" y="414576"/>
            <a:ext cx="7001947" cy="471130"/>
          </a:xfrm>
          <a:prstGeom prst="rect">
            <a:avLst/>
          </a:prstGeom>
          <a:noFill/>
          <a:ln/>
        </p:spPr>
        <p:txBody>
          <a:bodyPr wrap="none" lIns="0" tIns="0" rIns="0" bIns="0" rtlCol="0" anchor="t"/>
          <a:lstStyle/>
          <a:p>
            <a:pPr marL="0" indent="0" algn="l">
              <a:lnSpc>
                <a:spcPts val="3700"/>
              </a:lnSpc>
              <a:buNone/>
            </a:pPr>
            <a:r>
              <a:rPr lang="en-US" sz="2950" dirty="0">
                <a:solidFill>
                  <a:srgbClr val="F2E782"/>
                </a:solidFill>
                <a:latin typeface="Prata" pitchFamily="34" charset="0"/>
                <a:ea typeface="Prata" pitchFamily="34" charset="-122"/>
                <a:cs typeface="Prata" pitchFamily="34" charset="-120"/>
              </a:rPr>
              <a:t>Market Saturation by Cuisine Category</a:t>
            </a:r>
            <a:endParaRPr lang="en-US" sz="2950" dirty="0"/>
          </a:p>
        </p:txBody>
      </p:sp>
      <p:pic>
        <p:nvPicPr>
          <p:cNvPr id="3" name="Image 0" descr="preencoded.png"/>
          <p:cNvPicPr>
            <a:picLocks noChangeAspect="1"/>
          </p:cNvPicPr>
          <p:nvPr/>
        </p:nvPicPr>
        <p:blipFill>
          <a:blip r:embed="rId3"/>
          <a:stretch>
            <a:fillRect/>
          </a:stretch>
        </p:blipFill>
        <p:spPr>
          <a:xfrm>
            <a:off x="603052" y="1187172"/>
            <a:ext cx="13424297" cy="4365903"/>
          </a:xfrm>
          <a:prstGeom prst="rect">
            <a:avLst/>
          </a:prstGeom>
        </p:spPr>
      </p:pic>
      <p:sp>
        <p:nvSpPr>
          <p:cNvPr id="4" name="Text 1"/>
          <p:cNvSpPr/>
          <p:nvPr/>
        </p:nvSpPr>
        <p:spPr>
          <a:xfrm>
            <a:off x="603052" y="5858232"/>
            <a:ext cx="7907417" cy="964406"/>
          </a:xfrm>
          <a:prstGeom prst="rect">
            <a:avLst/>
          </a:prstGeom>
          <a:noFill/>
          <a:ln/>
        </p:spPr>
        <p:txBody>
          <a:bodyPr wrap="square" lIns="0" tIns="0" rIns="0" bIns="0" rtlCol="0" anchor="t"/>
          <a:lstStyle/>
          <a:p>
            <a:pPr marL="0" indent="0" algn="l">
              <a:lnSpc>
                <a:spcPts val="1850"/>
              </a:lnSpc>
              <a:buNone/>
            </a:pPr>
            <a:r>
              <a:rPr lang="en-US" sz="1150" dirty="0">
                <a:solidFill>
                  <a:srgbClr val="CFCBBF"/>
                </a:solidFill>
                <a:latin typeface="Raleway" pitchFamily="34" charset="0"/>
                <a:ea typeface="Raleway" pitchFamily="34" charset="-122"/>
                <a:cs typeface="Raleway" pitchFamily="34" charset="-120"/>
              </a:rPr>
              <a:t>The restaurant count distribution reveals </a:t>
            </a:r>
            <a:r>
              <a:rPr lang="en-US" sz="1150" b="1" dirty="0">
                <a:solidFill>
                  <a:srgbClr val="CFCBBF"/>
                </a:solidFill>
                <a:latin typeface="Raleway" pitchFamily="34" charset="0"/>
                <a:ea typeface="Raleway" pitchFamily="34" charset="-122"/>
                <a:cs typeface="Raleway" pitchFamily="34" charset="-120"/>
              </a:rPr>
              <a:t>significant market concentration</a:t>
            </a:r>
            <a:r>
              <a:rPr lang="en-US" sz="1150" dirty="0">
                <a:solidFill>
                  <a:srgbClr val="CFCBBF"/>
                </a:solidFill>
                <a:latin typeface="Raleway" pitchFamily="34" charset="0"/>
                <a:ea typeface="Raleway" pitchFamily="34" charset="-122"/>
                <a:cs typeface="Raleway" pitchFamily="34" charset="-120"/>
              </a:rPr>
              <a:t> in traditional categories while emerging cuisines remain underserved. Chinese cuisine dominates with the highest restaurant count, followed by North Indian and Continental offerings. This concentration pattern suggests mature market dynamics in popular categories.</a:t>
            </a:r>
            <a:endParaRPr lang="en-US" sz="1150" dirty="0"/>
          </a:p>
        </p:txBody>
      </p:sp>
      <p:sp>
        <p:nvSpPr>
          <p:cNvPr id="5" name="Text 2"/>
          <p:cNvSpPr/>
          <p:nvPr/>
        </p:nvSpPr>
        <p:spPr>
          <a:xfrm>
            <a:off x="603052" y="6958251"/>
            <a:ext cx="7907417" cy="964406"/>
          </a:xfrm>
          <a:prstGeom prst="rect">
            <a:avLst/>
          </a:prstGeom>
          <a:noFill/>
          <a:ln/>
        </p:spPr>
        <p:txBody>
          <a:bodyPr wrap="square" lIns="0" tIns="0" rIns="0" bIns="0" rtlCol="0" anchor="t"/>
          <a:lstStyle/>
          <a:p>
            <a:pPr marL="0" indent="0" algn="l">
              <a:lnSpc>
                <a:spcPts val="1850"/>
              </a:lnSpc>
              <a:buNone/>
            </a:pPr>
            <a:r>
              <a:rPr lang="en-US" sz="1150" dirty="0">
                <a:solidFill>
                  <a:srgbClr val="CFCBBF"/>
                </a:solidFill>
                <a:latin typeface="Raleway" pitchFamily="34" charset="0"/>
                <a:ea typeface="Raleway" pitchFamily="34" charset="-122"/>
                <a:cs typeface="Raleway" pitchFamily="34" charset="-120"/>
              </a:rPr>
              <a:t>However, specialty cuisines including </a:t>
            </a:r>
            <a:r>
              <a:rPr lang="en-US" sz="1150" dirty="0">
                <a:solidFill>
                  <a:srgbClr val="EEE27D"/>
                </a:solidFill>
                <a:latin typeface="Raleway" pitchFamily="34" charset="0"/>
                <a:ea typeface="Raleway" pitchFamily="34" charset="-122"/>
                <a:cs typeface="Raleway" pitchFamily="34" charset="-120"/>
              </a:rPr>
              <a:t>BBQ, Burger, Biryani</a:t>
            </a:r>
            <a:r>
              <a:rPr lang="en-US" sz="1150" dirty="0">
                <a:solidFill>
                  <a:srgbClr val="CFCBBF"/>
                </a:solidFill>
                <a:latin typeface="Raleway" pitchFamily="34" charset="0"/>
                <a:ea typeface="Raleway" pitchFamily="34" charset="-122"/>
                <a:cs typeface="Raleway" pitchFamily="34" charset="-120"/>
              </a:rPr>
              <a:t> and </a:t>
            </a:r>
            <a:r>
              <a:rPr lang="en-US" sz="1150" dirty="0">
                <a:solidFill>
                  <a:srgbClr val="EEE27D"/>
                </a:solidFill>
                <a:latin typeface="Raleway" pitchFamily="34" charset="0"/>
                <a:ea typeface="Raleway" pitchFamily="34" charset="-122"/>
                <a:cs typeface="Raleway" pitchFamily="34" charset="-120"/>
              </a:rPr>
              <a:t>Bakery</a:t>
            </a:r>
            <a:r>
              <a:rPr lang="en-US" sz="1150" dirty="0">
                <a:solidFill>
                  <a:srgbClr val="CFCBBF"/>
                </a:solidFill>
                <a:latin typeface="Raleway" pitchFamily="34" charset="0"/>
                <a:ea typeface="Raleway" pitchFamily="34" charset="-122"/>
                <a:cs typeface="Raleway" pitchFamily="34" charset="-120"/>
              </a:rPr>
              <a:t> segments show moderate representation, potentially indicating </a:t>
            </a:r>
            <a:r>
              <a:rPr lang="en-US" sz="1150" b="1" dirty="0">
                <a:solidFill>
                  <a:srgbClr val="CFCBBF"/>
                </a:solidFill>
                <a:latin typeface="Raleway" pitchFamily="34" charset="0"/>
                <a:ea typeface="Raleway" pitchFamily="34" charset="-122"/>
                <a:cs typeface="Raleway" pitchFamily="34" charset="-120"/>
              </a:rPr>
              <a:t>growth opportunities for differentiated concepts</a:t>
            </a:r>
            <a:r>
              <a:rPr lang="en-US" sz="1150" dirty="0">
                <a:solidFill>
                  <a:srgbClr val="CFCBBF"/>
                </a:solidFill>
                <a:latin typeface="Raleway" pitchFamily="34" charset="0"/>
                <a:ea typeface="Raleway" pitchFamily="34" charset="-122"/>
                <a:cs typeface="Raleway" pitchFamily="34" charset="-120"/>
              </a:rPr>
              <a:t> within these categories. The long tail of niche cuisines (Beverages, American) presents white-space opportunities for first-mover advantage in underserved segments.</a:t>
            </a:r>
            <a:endParaRPr lang="en-US" sz="1150" dirty="0"/>
          </a:p>
        </p:txBody>
      </p:sp>
      <p:sp>
        <p:nvSpPr>
          <p:cNvPr id="6" name="Text 3"/>
          <p:cNvSpPr/>
          <p:nvPr/>
        </p:nvSpPr>
        <p:spPr>
          <a:xfrm>
            <a:off x="8885992" y="5873353"/>
            <a:ext cx="1977271" cy="235506"/>
          </a:xfrm>
          <a:prstGeom prst="rect">
            <a:avLst/>
          </a:prstGeom>
          <a:noFill/>
          <a:ln/>
        </p:spPr>
        <p:txBody>
          <a:bodyPr wrap="none" lIns="0" tIns="0" rIns="0" bIns="0" rtlCol="0" anchor="t"/>
          <a:lstStyle/>
          <a:p>
            <a:pPr marL="0" indent="0" algn="l">
              <a:lnSpc>
                <a:spcPts val="1850"/>
              </a:lnSpc>
              <a:buNone/>
            </a:pPr>
            <a:r>
              <a:rPr lang="en-US" sz="1450" dirty="0">
                <a:solidFill>
                  <a:srgbClr val="F2E782"/>
                </a:solidFill>
                <a:latin typeface="Prata" pitchFamily="34" charset="0"/>
                <a:ea typeface="Prata" pitchFamily="34" charset="-122"/>
                <a:cs typeface="Prata" pitchFamily="34" charset="-120"/>
              </a:rPr>
              <a:t>Strategic Implications</a:t>
            </a:r>
            <a:endParaRPr lang="en-US" sz="1450" dirty="0"/>
          </a:p>
        </p:txBody>
      </p:sp>
      <p:sp>
        <p:nvSpPr>
          <p:cNvPr id="7" name="Text 4"/>
          <p:cNvSpPr/>
          <p:nvPr/>
        </p:nvSpPr>
        <p:spPr>
          <a:xfrm>
            <a:off x="8885992" y="6259592"/>
            <a:ext cx="5148977" cy="482203"/>
          </a:xfrm>
          <a:prstGeom prst="rect">
            <a:avLst/>
          </a:prstGeom>
          <a:noFill/>
          <a:ln/>
        </p:spPr>
        <p:txBody>
          <a:bodyPr wrap="square" lIns="0" tIns="0" rIns="0" bIns="0" rtlCol="0" anchor="t"/>
          <a:lstStyle/>
          <a:p>
            <a:pPr marL="342900" indent="-342900" algn="l">
              <a:lnSpc>
                <a:spcPts val="1850"/>
              </a:lnSpc>
              <a:buSzPct val="100000"/>
              <a:buChar char="•"/>
            </a:pPr>
            <a:r>
              <a:rPr lang="en-US" sz="1150" dirty="0">
                <a:solidFill>
                  <a:srgbClr val="CFCBBF"/>
                </a:solidFill>
                <a:latin typeface="Raleway" pitchFamily="34" charset="0"/>
                <a:ea typeface="Raleway" pitchFamily="34" charset="-122"/>
                <a:cs typeface="Raleway" pitchFamily="34" charset="-120"/>
              </a:rPr>
              <a:t>Avoid oversaturated Chinese and North Indian segments unless offering radical differentiation</a:t>
            </a:r>
            <a:endParaRPr lang="en-US" sz="1150" dirty="0"/>
          </a:p>
        </p:txBody>
      </p:sp>
      <p:sp>
        <p:nvSpPr>
          <p:cNvPr id="8" name="Text 5"/>
          <p:cNvSpPr/>
          <p:nvPr/>
        </p:nvSpPr>
        <p:spPr>
          <a:xfrm>
            <a:off x="8885992" y="6794540"/>
            <a:ext cx="5148977" cy="482203"/>
          </a:xfrm>
          <a:prstGeom prst="rect">
            <a:avLst/>
          </a:prstGeom>
          <a:noFill/>
          <a:ln/>
        </p:spPr>
        <p:txBody>
          <a:bodyPr wrap="square" lIns="0" tIns="0" rIns="0" bIns="0" rtlCol="0" anchor="t"/>
          <a:lstStyle/>
          <a:p>
            <a:pPr marL="342900" indent="-342900" algn="l">
              <a:lnSpc>
                <a:spcPts val="1850"/>
              </a:lnSpc>
              <a:buSzPct val="100000"/>
              <a:buChar char="•"/>
            </a:pPr>
            <a:r>
              <a:rPr lang="en-US" sz="1150" dirty="0">
                <a:solidFill>
                  <a:srgbClr val="CFCBBF"/>
                </a:solidFill>
                <a:latin typeface="Raleway" pitchFamily="34" charset="0"/>
                <a:ea typeface="Raleway" pitchFamily="34" charset="-122"/>
                <a:cs typeface="Raleway" pitchFamily="34" charset="-120"/>
              </a:rPr>
              <a:t>Target mid-tier categories with proven demand but manageable competition</a:t>
            </a:r>
            <a:endParaRPr lang="en-US" sz="1150" dirty="0"/>
          </a:p>
        </p:txBody>
      </p:sp>
      <p:sp>
        <p:nvSpPr>
          <p:cNvPr id="9" name="Text 6"/>
          <p:cNvSpPr/>
          <p:nvPr/>
        </p:nvSpPr>
        <p:spPr>
          <a:xfrm>
            <a:off x="8885992" y="7329488"/>
            <a:ext cx="5148977" cy="482203"/>
          </a:xfrm>
          <a:prstGeom prst="rect">
            <a:avLst/>
          </a:prstGeom>
          <a:noFill/>
          <a:ln/>
        </p:spPr>
        <p:txBody>
          <a:bodyPr wrap="square" lIns="0" tIns="0" rIns="0" bIns="0" rtlCol="0" anchor="t"/>
          <a:lstStyle/>
          <a:p>
            <a:pPr marL="342900" indent="-342900" algn="l">
              <a:lnSpc>
                <a:spcPts val="1850"/>
              </a:lnSpc>
              <a:buSzPct val="100000"/>
              <a:buChar char="•"/>
            </a:pPr>
            <a:r>
              <a:rPr lang="en-US" sz="1150" dirty="0">
                <a:solidFill>
                  <a:srgbClr val="CFCBBF"/>
                </a:solidFill>
                <a:latin typeface="Raleway" pitchFamily="34" charset="0"/>
                <a:ea typeface="Raleway" pitchFamily="34" charset="-122"/>
                <a:cs typeface="Raleway" pitchFamily="34" charset="-120"/>
              </a:rPr>
              <a:t>Consider niche positioning in emerging cuisine types with lower entry barriers</a:t>
            </a:r>
            <a:endParaRPr lang="en-US" sz="1150" dirty="0"/>
          </a:p>
        </p:txBody>
      </p:sp>
      <p:sp>
        <p:nvSpPr>
          <p:cNvPr id="10" name="Text 7"/>
          <p:cNvSpPr/>
          <p:nvPr/>
        </p:nvSpPr>
        <p:spPr>
          <a:xfrm>
            <a:off x="8885992" y="7864435"/>
            <a:ext cx="5148977" cy="241102"/>
          </a:xfrm>
          <a:prstGeom prst="rect">
            <a:avLst/>
          </a:prstGeom>
          <a:noFill/>
          <a:ln/>
        </p:spPr>
        <p:txBody>
          <a:bodyPr wrap="none" lIns="0" tIns="0" rIns="0" bIns="0" rtlCol="0" anchor="t"/>
          <a:lstStyle/>
          <a:p>
            <a:pPr marL="342900" indent="-342900" algn="l">
              <a:lnSpc>
                <a:spcPts val="1850"/>
              </a:lnSpc>
              <a:buSzPct val="100000"/>
              <a:buChar char="•"/>
            </a:pPr>
            <a:r>
              <a:rPr lang="en-US" sz="1150" dirty="0">
                <a:solidFill>
                  <a:srgbClr val="CFCBBF"/>
                </a:solidFill>
                <a:latin typeface="Raleway" pitchFamily="34" charset="0"/>
                <a:ea typeface="Raleway" pitchFamily="34" charset="-122"/>
                <a:cs typeface="Raleway" pitchFamily="34" charset="-120"/>
              </a:rPr>
              <a:t>Evaluate local preferences before committing to category selection</a:t>
            </a:r>
            <a:endParaRPr lang="en-US" sz="1150" dirty="0"/>
          </a:p>
        </p:txBody>
      </p:sp>
      <p:pic>
        <p:nvPicPr>
          <p:cNvPr id="12" name="Picture 11">
            <a:extLst>
              <a:ext uri="{FF2B5EF4-FFF2-40B4-BE49-F238E27FC236}">
                <a16:creationId xmlns:a16="http://schemas.microsoft.com/office/drawing/2014/main" id="{8C7CBD97-150A-21CA-03DE-ACF14E332043}"/>
              </a:ext>
            </a:extLst>
          </p:cNvPr>
          <p:cNvPicPr>
            <a:picLocks noChangeAspect="1"/>
          </p:cNvPicPr>
          <p:nvPr/>
        </p:nvPicPr>
        <p:blipFill>
          <a:blip r:embed="rId4"/>
          <a:stretch>
            <a:fillRect/>
          </a:stretch>
        </p:blipFill>
        <p:spPr>
          <a:xfrm>
            <a:off x="603053" y="1187172"/>
            <a:ext cx="13424296" cy="4365903"/>
          </a:xfrm>
          <a:prstGeom prst="rect">
            <a:avLst/>
          </a:prstGeom>
        </p:spPr>
      </p:pic>
    </p:spTree>
    <p:extLst>
      <p:ext uri="{BB962C8B-B14F-4D97-AF65-F5344CB8AC3E}">
        <p14:creationId xmlns:p14="http://schemas.microsoft.com/office/powerpoint/2010/main" val="4636477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550664" y="378619"/>
            <a:ext cx="5372695" cy="430173"/>
          </a:xfrm>
          <a:prstGeom prst="rect">
            <a:avLst/>
          </a:prstGeom>
          <a:noFill/>
          <a:ln/>
        </p:spPr>
        <p:txBody>
          <a:bodyPr wrap="none" lIns="0" tIns="0" rIns="0" bIns="0" rtlCol="0" anchor="t"/>
          <a:lstStyle/>
          <a:p>
            <a:pPr marL="0" indent="0" algn="l">
              <a:lnSpc>
                <a:spcPts val="3350"/>
              </a:lnSpc>
              <a:buNone/>
            </a:pPr>
            <a:r>
              <a:rPr lang="en-US" sz="2700" dirty="0">
                <a:solidFill>
                  <a:srgbClr val="F2E782"/>
                </a:solidFill>
                <a:latin typeface="Prata" pitchFamily="34" charset="0"/>
                <a:ea typeface="Prata" pitchFamily="34" charset="-122"/>
                <a:cs typeface="Prata" pitchFamily="34" charset="-120"/>
              </a:rPr>
              <a:t>Price-Rating-Demand Dynamics</a:t>
            </a:r>
            <a:endParaRPr lang="en-US" sz="2700" dirty="0"/>
          </a:p>
        </p:txBody>
      </p:sp>
      <p:pic>
        <p:nvPicPr>
          <p:cNvPr id="3" name="Image 0" descr="preencoded.png"/>
          <p:cNvPicPr>
            <a:picLocks noChangeAspect="1"/>
          </p:cNvPicPr>
          <p:nvPr/>
        </p:nvPicPr>
        <p:blipFill>
          <a:blip r:embed="rId3"/>
          <a:stretch>
            <a:fillRect/>
          </a:stretch>
        </p:blipFill>
        <p:spPr>
          <a:xfrm>
            <a:off x="550664" y="1084064"/>
            <a:ext cx="12031980" cy="4495800"/>
          </a:xfrm>
          <a:prstGeom prst="rect">
            <a:avLst/>
          </a:prstGeom>
        </p:spPr>
      </p:pic>
      <p:sp>
        <p:nvSpPr>
          <p:cNvPr id="4" name="Text 1"/>
          <p:cNvSpPr/>
          <p:nvPr/>
        </p:nvSpPr>
        <p:spPr>
          <a:xfrm>
            <a:off x="550664" y="5734645"/>
            <a:ext cx="13529072" cy="440293"/>
          </a:xfrm>
          <a:prstGeom prst="rect">
            <a:avLst/>
          </a:prstGeom>
          <a:noFill/>
          <a:ln/>
        </p:spPr>
        <p:txBody>
          <a:bodyPr wrap="square" lIns="0" tIns="0" rIns="0" bIns="0" rtlCol="0" anchor="t"/>
          <a:lstStyle/>
          <a:p>
            <a:pPr marL="0" indent="0" algn="l">
              <a:lnSpc>
                <a:spcPts val="1700"/>
              </a:lnSpc>
              <a:buNone/>
            </a:pPr>
            <a:r>
              <a:rPr lang="en-US" sz="1050" dirty="0">
                <a:solidFill>
                  <a:srgbClr val="CFCBBF"/>
                </a:solidFill>
                <a:latin typeface="Raleway" pitchFamily="34" charset="0"/>
                <a:ea typeface="Raleway" pitchFamily="34" charset="-122"/>
                <a:cs typeface="Raleway" pitchFamily="34" charset="-120"/>
              </a:rPr>
              <a:t>The bubble chart visualization maps the </a:t>
            </a:r>
            <a:r>
              <a:rPr lang="en-US" sz="1050" b="1" dirty="0">
                <a:solidFill>
                  <a:srgbClr val="CFCBBF"/>
                </a:solidFill>
                <a:latin typeface="Raleway" pitchFamily="34" charset="0"/>
                <a:ea typeface="Raleway" pitchFamily="34" charset="-122"/>
                <a:cs typeface="Raleway" pitchFamily="34" charset="-120"/>
              </a:rPr>
              <a:t>three-dimensional relationship</a:t>
            </a:r>
            <a:r>
              <a:rPr lang="en-US" sz="1050" dirty="0">
                <a:solidFill>
                  <a:srgbClr val="CFCBBF"/>
                </a:solidFill>
                <a:latin typeface="Raleway" pitchFamily="34" charset="0"/>
                <a:ea typeface="Raleway" pitchFamily="34" charset="-122"/>
                <a:cs typeface="Raleway" pitchFamily="34" charset="-120"/>
              </a:rPr>
              <a:t> between average pricing, quality ratings, and total consumer engagement across cuisine categories. Bubble size represents aggregate voting volume, serving as a proxy for market demand intensity.</a:t>
            </a:r>
            <a:endParaRPr lang="en-US" sz="1050" dirty="0"/>
          </a:p>
        </p:txBody>
      </p:sp>
      <p:pic>
        <p:nvPicPr>
          <p:cNvPr id="5" name="Image 1" descr="preencoded.png"/>
          <p:cNvPicPr>
            <a:picLocks noChangeAspect="1"/>
          </p:cNvPicPr>
          <p:nvPr/>
        </p:nvPicPr>
        <p:blipFill>
          <a:blip r:embed="rId4"/>
          <a:stretch>
            <a:fillRect/>
          </a:stretch>
        </p:blipFill>
        <p:spPr>
          <a:xfrm>
            <a:off x="550664" y="6329720"/>
            <a:ext cx="4509611" cy="550664"/>
          </a:xfrm>
          <a:prstGeom prst="rect">
            <a:avLst/>
          </a:prstGeom>
        </p:spPr>
      </p:pic>
      <p:sp>
        <p:nvSpPr>
          <p:cNvPr id="6" name="Text 2"/>
          <p:cNvSpPr/>
          <p:nvPr/>
        </p:nvSpPr>
        <p:spPr>
          <a:xfrm>
            <a:off x="688300" y="7018020"/>
            <a:ext cx="1737003" cy="215027"/>
          </a:xfrm>
          <a:prstGeom prst="rect">
            <a:avLst/>
          </a:prstGeom>
          <a:noFill/>
          <a:ln/>
        </p:spPr>
        <p:txBody>
          <a:bodyPr wrap="none" lIns="0" tIns="0" rIns="0" bIns="0" rtlCol="0" anchor="t"/>
          <a:lstStyle/>
          <a:p>
            <a:pPr marL="0" indent="0" algn="l">
              <a:lnSpc>
                <a:spcPts val="1650"/>
              </a:lnSpc>
              <a:buNone/>
            </a:pPr>
            <a:r>
              <a:rPr lang="en-US" sz="1350" dirty="0">
                <a:solidFill>
                  <a:srgbClr val="CFCBBF"/>
                </a:solidFill>
                <a:latin typeface="Prata" pitchFamily="34" charset="0"/>
                <a:ea typeface="Prata" pitchFamily="34" charset="-122"/>
                <a:cs typeface="Prata" pitchFamily="34" charset="-120"/>
              </a:rPr>
              <a:t>Premium Positioning</a:t>
            </a:r>
            <a:endParaRPr lang="en-US" sz="1350" dirty="0"/>
          </a:p>
        </p:txBody>
      </p:sp>
      <p:sp>
        <p:nvSpPr>
          <p:cNvPr id="7" name="Text 3"/>
          <p:cNvSpPr/>
          <p:nvPr/>
        </p:nvSpPr>
        <p:spPr>
          <a:xfrm>
            <a:off x="688300" y="7315557"/>
            <a:ext cx="4234339" cy="880586"/>
          </a:xfrm>
          <a:prstGeom prst="rect">
            <a:avLst/>
          </a:prstGeom>
          <a:noFill/>
          <a:ln/>
        </p:spPr>
        <p:txBody>
          <a:bodyPr wrap="square" lIns="0" tIns="0" rIns="0" bIns="0" rtlCol="0" anchor="t"/>
          <a:lstStyle/>
          <a:p>
            <a:pPr marL="0" indent="0" algn="l">
              <a:lnSpc>
                <a:spcPts val="1700"/>
              </a:lnSpc>
              <a:buNone/>
            </a:pPr>
            <a:r>
              <a:rPr lang="en-US" sz="1050" dirty="0">
                <a:solidFill>
                  <a:srgbClr val="CFCBBF"/>
                </a:solidFill>
                <a:latin typeface="Raleway" pitchFamily="34" charset="0"/>
                <a:ea typeface="Raleway" pitchFamily="34" charset="-122"/>
                <a:cs typeface="Raleway" pitchFamily="34" charset="-120"/>
              </a:rPr>
              <a:t>Cuisines in the upper-right quadrant command </a:t>
            </a:r>
            <a:r>
              <a:rPr lang="en-US" sz="1050" b="1" dirty="0">
                <a:solidFill>
                  <a:srgbClr val="CFCBBF"/>
                </a:solidFill>
                <a:latin typeface="Raleway" pitchFamily="34" charset="0"/>
                <a:ea typeface="Raleway" pitchFamily="34" charset="-122"/>
                <a:cs typeface="Raleway" pitchFamily="34" charset="-120"/>
              </a:rPr>
              <a:t>higher prices while maintaining strong ratings</a:t>
            </a:r>
            <a:r>
              <a:rPr lang="en-US" sz="1050" dirty="0">
                <a:solidFill>
                  <a:srgbClr val="CFCBBF"/>
                </a:solidFill>
                <a:latin typeface="Raleway" pitchFamily="34" charset="0"/>
                <a:ea typeface="Raleway" pitchFamily="34" charset="-122"/>
                <a:cs typeface="Raleway" pitchFamily="34" charset="-120"/>
              </a:rPr>
              <a:t>, indicating consumer willingness to pay for quality. These categories (Continental, American) demonstrate established value perception.</a:t>
            </a:r>
            <a:endParaRPr lang="en-US" sz="1050" dirty="0"/>
          </a:p>
        </p:txBody>
      </p:sp>
      <p:pic>
        <p:nvPicPr>
          <p:cNvPr id="8" name="Image 2" descr="preencoded.png"/>
          <p:cNvPicPr>
            <a:picLocks noChangeAspect="1"/>
          </p:cNvPicPr>
          <p:nvPr/>
        </p:nvPicPr>
        <p:blipFill>
          <a:blip r:embed="rId5"/>
          <a:stretch>
            <a:fillRect/>
          </a:stretch>
        </p:blipFill>
        <p:spPr>
          <a:xfrm>
            <a:off x="5060275" y="6329720"/>
            <a:ext cx="4509730" cy="550664"/>
          </a:xfrm>
          <a:prstGeom prst="rect">
            <a:avLst/>
          </a:prstGeom>
        </p:spPr>
      </p:pic>
      <p:sp>
        <p:nvSpPr>
          <p:cNvPr id="9" name="Text 4"/>
          <p:cNvSpPr/>
          <p:nvPr/>
        </p:nvSpPr>
        <p:spPr>
          <a:xfrm>
            <a:off x="5197912" y="7018020"/>
            <a:ext cx="1720929" cy="215027"/>
          </a:xfrm>
          <a:prstGeom prst="rect">
            <a:avLst/>
          </a:prstGeom>
          <a:noFill/>
          <a:ln/>
        </p:spPr>
        <p:txBody>
          <a:bodyPr wrap="none" lIns="0" tIns="0" rIns="0" bIns="0" rtlCol="0" anchor="t"/>
          <a:lstStyle/>
          <a:p>
            <a:pPr marL="0" indent="0" algn="l">
              <a:lnSpc>
                <a:spcPts val="1650"/>
              </a:lnSpc>
              <a:buNone/>
            </a:pPr>
            <a:r>
              <a:rPr lang="en-US" sz="1350" dirty="0">
                <a:solidFill>
                  <a:srgbClr val="CFCBBF"/>
                </a:solidFill>
                <a:latin typeface="Prata" pitchFamily="34" charset="0"/>
                <a:ea typeface="Prata" pitchFamily="34" charset="-122"/>
                <a:cs typeface="Prata" pitchFamily="34" charset="-120"/>
              </a:rPr>
              <a:t>Value Sweet Spot</a:t>
            </a:r>
            <a:endParaRPr lang="en-US" sz="1350" dirty="0"/>
          </a:p>
        </p:txBody>
      </p:sp>
      <p:sp>
        <p:nvSpPr>
          <p:cNvPr id="10" name="Text 5"/>
          <p:cNvSpPr/>
          <p:nvPr/>
        </p:nvSpPr>
        <p:spPr>
          <a:xfrm>
            <a:off x="5197912" y="7315557"/>
            <a:ext cx="4234458" cy="880586"/>
          </a:xfrm>
          <a:prstGeom prst="rect">
            <a:avLst/>
          </a:prstGeom>
          <a:noFill/>
          <a:ln/>
        </p:spPr>
        <p:txBody>
          <a:bodyPr wrap="square" lIns="0" tIns="0" rIns="0" bIns="0" rtlCol="0" anchor="t"/>
          <a:lstStyle/>
          <a:p>
            <a:pPr marL="0" indent="0" algn="l">
              <a:lnSpc>
                <a:spcPts val="1700"/>
              </a:lnSpc>
              <a:buNone/>
            </a:pPr>
            <a:r>
              <a:rPr lang="en-US" sz="1050" dirty="0">
                <a:solidFill>
                  <a:srgbClr val="CFCBBF"/>
                </a:solidFill>
                <a:latin typeface="Raleway" pitchFamily="34" charset="0"/>
                <a:ea typeface="Raleway" pitchFamily="34" charset="-122"/>
                <a:cs typeface="Raleway" pitchFamily="34" charset="-120"/>
              </a:rPr>
              <a:t>Mid-priced cuisines with </a:t>
            </a:r>
            <a:r>
              <a:rPr lang="en-US" sz="1050" b="1" dirty="0">
                <a:solidFill>
                  <a:srgbClr val="CFCBBF"/>
                </a:solidFill>
                <a:latin typeface="Raleway" pitchFamily="34" charset="0"/>
                <a:ea typeface="Raleway" pitchFamily="34" charset="-122"/>
                <a:cs typeface="Raleway" pitchFamily="34" charset="-120"/>
              </a:rPr>
              <a:t>ratings above 3.8 and large bubbles</a:t>
            </a:r>
            <a:r>
              <a:rPr lang="en-US" sz="1050" dirty="0">
                <a:solidFill>
                  <a:srgbClr val="CFCBBF"/>
                </a:solidFill>
                <a:latin typeface="Raleway" pitchFamily="34" charset="0"/>
                <a:ea typeface="Raleway" pitchFamily="34" charset="-122"/>
                <a:cs typeface="Raleway" pitchFamily="34" charset="-120"/>
              </a:rPr>
              <a:t> represent the optimal market position: proven demand, acceptable quality, and accessible pricing. Biryani and Bakery categories exemplify this balance.</a:t>
            </a:r>
            <a:endParaRPr lang="en-US" sz="1050" dirty="0"/>
          </a:p>
        </p:txBody>
      </p:sp>
      <p:pic>
        <p:nvPicPr>
          <p:cNvPr id="11" name="Image 3" descr="preencoded.png"/>
          <p:cNvPicPr>
            <a:picLocks noChangeAspect="1"/>
          </p:cNvPicPr>
          <p:nvPr/>
        </p:nvPicPr>
        <p:blipFill>
          <a:blip r:embed="rId6"/>
          <a:stretch>
            <a:fillRect/>
          </a:stretch>
        </p:blipFill>
        <p:spPr>
          <a:xfrm>
            <a:off x="9570006" y="6329720"/>
            <a:ext cx="4509730" cy="550664"/>
          </a:xfrm>
          <a:prstGeom prst="rect">
            <a:avLst/>
          </a:prstGeom>
        </p:spPr>
      </p:pic>
      <p:sp>
        <p:nvSpPr>
          <p:cNvPr id="12" name="Text 6"/>
          <p:cNvSpPr/>
          <p:nvPr/>
        </p:nvSpPr>
        <p:spPr>
          <a:xfrm>
            <a:off x="9707642" y="7018020"/>
            <a:ext cx="1720929" cy="215027"/>
          </a:xfrm>
          <a:prstGeom prst="rect">
            <a:avLst/>
          </a:prstGeom>
          <a:noFill/>
          <a:ln/>
        </p:spPr>
        <p:txBody>
          <a:bodyPr wrap="none" lIns="0" tIns="0" rIns="0" bIns="0" rtlCol="0" anchor="t"/>
          <a:lstStyle/>
          <a:p>
            <a:pPr marL="0" indent="0" algn="l">
              <a:lnSpc>
                <a:spcPts val="1650"/>
              </a:lnSpc>
              <a:buNone/>
            </a:pPr>
            <a:r>
              <a:rPr lang="en-US" sz="1350" dirty="0">
                <a:solidFill>
                  <a:srgbClr val="CFCBBF"/>
                </a:solidFill>
                <a:latin typeface="Prata" pitchFamily="34" charset="0"/>
                <a:ea typeface="Prata" pitchFamily="34" charset="-122"/>
                <a:cs typeface="Prata" pitchFamily="34" charset="-120"/>
              </a:rPr>
              <a:t>Opportunity Zones</a:t>
            </a:r>
            <a:endParaRPr lang="en-US" sz="1350" dirty="0"/>
          </a:p>
        </p:txBody>
      </p:sp>
      <p:sp>
        <p:nvSpPr>
          <p:cNvPr id="13" name="Text 7"/>
          <p:cNvSpPr/>
          <p:nvPr/>
        </p:nvSpPr>
        <p:spPr>
          <a:xfrm>
            <a:off x="9707642" y="7315557"/>
            <a:ext cx="4234458" cy="880586"/>
          </a:xfrm>
          <a:prstGeom prst="rect">
            <a:avLst/>
          </a:prstGeom>
          <a:noFill/>
          <a:ln/>
        </p:spPr>
        <p:txBody>
          <a:bodyPr wrap="square" lIns="0" tIns="0" rIns="0" bIns="0" rtlCol="0" anchor="t"/>
          <a:lstStyle/>
          <a:p>
            <a:pPr marL="0" indent="0" algn="l">
              <a:lnSpc>
                <a:spcPts val="1700"/>
              </a:lnSpc>
              <a:buNone/>
            </a:pPr>
            <a:r>
              <a:rPr lang="en-US" sz="1050" dirty="0">
                <a:solidFill>
                  <a:srgbClr val="CFCBBF"/>
                </a:solidFill>
                <a:latin typeface="Raleway" pitchFamily="34" charset="0"/>
                <a:ea typeface="Raleway" pitchFamily="34" charset="-122"/>
                <a:cs typeface="Raleway" pitchFamily="34" charset="-120"/>
              </a:rPr>
              <a:t>Categories with </a:t>
            </a:r>
            <a:r>
              <a:rPr lang="en-US" sz="1050" b="1" dirty="0">
                <a:solidFill>
                  <a:srgbClr val="CFCBBF"/>
                </a:solidFill>
                <a:latin typeface="Raleway" pitchFamily="34" charset="0"/>
                <a:ea typeface="Raleway" pitchFamily="34" charset="-122"/>
                <a:cs typeface="Raleway" pitchFamily="34" charset="-120"/>
              </a:rPr>
              <a:t>high ratings but smaller bubbles</a:t>
            </a:r>
            <a:r>
              <a:rPr lang="en-US" sz="1050" dirty="0">
                <a:solidFill>
                  <a:srgbClr val="CFCBBF"/>
                </a:solidFill>
                <a:latin typeface="Raleway" pitchFamily="34" charset="0"/>
                <a:ea typeface="Raleway" pitchFamily="34" charset="-122"/>
                <a:cs typeface="Raleway" pitchFamily="34" charset="-120"/>
              </a:rPr>
              <a:t> may indicate undersupplied markets where quality execution could rapidly capture share. BBQ shows this pattern with strong ratings but limited total votes.</a:t>
            </a:r>
            <a:endParaRPr lang="en-US" sz="1050" dirty="0"/>
          </a:p>
        </p:txBody>
      </p:sp>
    </p:spTree>
    <p:extLst>
      <p:ext uri="{BB962C8B-B14F-4D97-AF65-F5344CB8AC3E}">
        <p14:creationId xmlns:p14="http://schemas.microsoft.com/office/powerpoint/2010/main" val="31047862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17471" y="493276"/>
            <a:ext cx="6828949" cy="560427"/>
          </a:xfrm>
          <a:prstGeom prst="rect">
            <a:avLst/>
          </a:prstGeom>
          <a:noFill/>
          <a:ln/>
        </p:spPr>
        <p:txBody>
          <a:bodyPr wrap="none" lIns="0" tIns="0" rIns="0" bIns="0" rtlCol="0" anchor="t"/>
          <a:lstStyle/>
          <a:p>
            <a:pPr marL="0" indent="0" algn="l">
              <a:lnSpc>
                <a:spcPts val="4400"/>
              </a:lnSpc>
              <a:buNone/>
            </a:pPr>
            <a:r>
              <a:rPr lang="en-US" sz="3500" dirty="0">
                <a:solidFill>
                  <a:srgbClr val="F2E782"/>
                </a:solidFill>
                <a:latin typeface="Prata" pitchFamily="34" charset="0"/>
                <a:ea typeface="Prata" pitchFamily="34" charset="-122"/>
                <a:cs typeface="Prata" pitchFamily="34" charset="-120"/>
              </a:rPr>
              <a:t>Geographic Market Assessment</a:t>
            </a:r>
            <a:endParaRPr lang="en-US" sz="3500" dirty="0"/>
          </a:p>
        </p:txBody>
      </p:sp>
      <p:pic>
        <p:nvPicPr>
          <p:cNvPr id="3" name="Image 0" descr="preencoded.png"/>
          <p:cNvPicPr>
            <a:picLocks noChangeAspect="1"/>
          </p:cNvPicPr>
          <p:nvPr/>
        </p:nvPicPr>
        <p:blipFill>
          <a:blip r:embed="rId3"/>
          <a:stretch>
            <a:fillRect/>
          </a:stretch>
        </p:blipFill>
        <p:spPr>
          <a:xfrm>
            <a:off x="717471" y="1524357"/>
            <a:ext cx="6379012" cy="2586633"/>
          </a:xfrm>
          <a:prstGeom prst="rect">
            <a:avLst/>
          </a:prstGeom>
        </p:spPr>
      </p:pic>
      <p:sp>
        <p:nvSpPr>
          <p:cNvPr id="4" name="Text 1"/>
          <p:cNvSpPr/>
          <p:nvPr/>
        </p:nvSpPr>
        <p:spPr>
          <a:xfrm>
            <a:off x="717471" y="4312682"/>
            <a:ext cx="6379012" cy="1148239"/>
          </a:xfrm>
          <a:prstGeom prst="rect">
            <a:avLst/>
          </a:prstGeom>
          <a:noFill/>
          <a:ln/>
        </p:spPr>
        <p:txBody>
          <a:bodyPr wrap="square" lIns="0" tIns="0" rIns="0" bIns="0" rtlCol="0" anchor="t"/>
          <a:lstStyle/>
          <a:p>
            <a:pPr marL="0" indent="0" algn="l">
              <a:lnSpc>
                <a:spcPts val="2250"/>
              </a:lnSpc>
              <a:buNone/>
            </a:pPr>
            <a:r>
              <a:rPr lang="en-US" sz="1400" dirty="0">
                <a:solidFill>
                  <a:srgbClr val="CFCBBF"/>
                </a:solidFill>
                <a:latin typeface="Raleway" pitchFamily="34" charset="0"/>
                <a:ea typeface="Raleway" pitchFamily="34" charset="-122"/>
                <a:cs typeface="Raleway" pitchFamily="34" charset="-120"/>
              </a:rPr>
              <a:t>City-level performance reveals </a:t>
            </a:r>
            <a:r>
              <a:rPr lang="en-US" sz="1400" b="1" dirty="0">
                <a:solidFill>
                  <a:srgbClr val="CFCBBF"/>
                </a:solidFill>
                <a:latin typeface="Raleway" pitchFamily="34" charset="0"/>
                <a:ea typeface="Raleway" pitchFamily="34" charset="-122"/>
                <a:cs typeface="Raleway" pitchFamily="34" charset="-120"/>
              </a:rPr>
              <a:t>minimal variation in average ratings</a:t>
            </a:r>
            <a:r>
              <a:rPr lang="en-US" sz="1400" dirty="0">
                <a:solidFill>
                  <a:srgbClr val="CFCBBF"/>
                </a:solidFill>
                <a:latin typeface="Raleway" pitchFamily="34" charset="0"/>
                <a:ea typeface="Raleway" pitchFamily="34" charset="-122"/>
                <a:cs typeface="Raleway" pitchFamily="34" charset="-120"/>
              </a:rPr>
              <a:t> across Chennai, Hyderabad, and Mumbai, all clustering around 3.9. This consistency suggests comparable quality standards and consumer expectations across major metropolitan markets.</a:t>
            </a:r>
            <a:endParaRPr lang="en-US" sz="1400" dirty="0"/>
          </a:p>
        </p:txBody>
      </p:sp>
      <p:pic>
        <p:nvPicPr>
          <p:cNvPr id="5" name="Image 1" descr="preencoded.png"/>
          <p:cNvPicPr>
            <a:picLocks noChangeAspect="1"/>
          </p:cNvPicPr>
          <p:nvPr/>
        </p:nvPicPr>
        <p:blipFill>
          <a:blip r:embed="rId4"/>
          <a:stretch>
            <a:fillRect/>
          </a:stretch>
        </p:blipFill>
        <p:spPr>
          <a:xfrm>
            <a:off x="7541538" y="1524357"/>
            <a:ext cx="6379012" cy="3766185"/>
          </a:xfrm>
          <a:prstGeom prst="rect">
            <a:avLst/>
          </a:prstGeom>
        </p:spPr>
      </p:pic>
      <p:sp>
        <p:nvSpPr>
          <p:cNvPr id="6" name="Text 2"/>
          <p:cNvSpPr/>
          <p:nvPr/>
        </p:nvSpPr>
        <p:spPr>
          <a:xfrm>
            <a:off x="7541538" y="5492234"/>
            <a:ext cx="6379012" cy="1148239"/>
          </a:xfrm>
          <a:prstGeom prst="rect">
            <a:avLst/>
          </a:prstGeom>
          <a:noFill/>
          <a:ln/>
        </p:spPr>
        <p:txBody>
          <a:bodyPr wrap="square" lIns="0" tIns="0" rIns="0" bIns="0" rtlCol="0" anchor="t"/>
          <a:lstStyle/>
          <a:p>
            <a:pPr marL="0" indent="0" algn="l">
              <a:lnSpc>
                <a:spcPts val="2250"/>
              </a:lnSpc>
              <a:buNone/>
            </a:pPr>
            <a:r>
              <a:rPr lang="en-US" sz="1400" dirty="0">
                <a:solidFill>
                  <a:srgbClr val="CFCBBF"/>
                </a:solidFill>
                <a:latin typeface="Raleway" pitchFamily="34" charset="0"/>
                <a:ea typeface="Raleway" pitchFamily="34" charset="-122"/>
                <a:cs typeface="Raleway" pitchFamily="34" charset="-120"/>
              </a:rPr>
              <a:t>However, the </a:t>
            </a:r>
            <a:r>
              <a:rPr lang="en-US" sz="1400" dirty="0">
                <a:solidFill>
                  <a:srgbClr val="EEE27D"/>
                </a:solidFill>
                <a:latin typeface="Raleway" pitchFamily="34" charset="0"/>
                <a:ea typeface="Raleway" pitchFamily="34" charset="-122"/>
                <a:cs typeface="Raleway" pitchFamily="34" charset="-120"/>
              </a:rPr>
              <a:t>rating-votes scatterplot</a:t>
            </a:r>
            <a:r>
              <a:rPr lang="en-US" sz="1400" dirty="0">
                <a:solidFill>
                  <a:srgbClr val="CFCBBF"/>
                </a:solidFill>
                <a:latin typeface="Raleway" pitchFamily="34" charset="0"/>
                <a:ea typeface="Raleway" pitchFamily="34" charset="-122"/>
                <a:cs typeface="Raleway" pitchFamily="34" charset="-120"/>
              </a:rPr>
              <a:t> demonstrates that </a:t>
            </a:r>
            <a:r>
              <a:rPr lang="en-US" sz="1400" b="1" dirty="0">
                <a:solidFill>
                  <a:srgbClr val="CFCBBF"/>
                </a:solidFill>
                <a:latin typeface="Raleway" pitchFamily="34" charset="0"/>
                <a:ea typeface="Raleway" pitchFamily="34" charset="-122"/>
                <a:cs typeface="Raleway" pitchFamily="34" charset="-120"/>
              </a:rPr>
              <a:t>Hyderabad commands significantly higher total vote volumes</a:t>
            </a:r>
            <a:r>
              <a:rPr lang="en-US" sz="1400" dirty="0">
                <a:solidFill>
                  <a:srgbClr val="CFCBBF"/>
                </a:solidFill>
                <a:latin typeface="Raleway" pitchFamily="34" charset="0"/>
                <a:ea typeface="Raleway" pitchFamily="34" charset="-122"/>
                <a:cs typeface="Raleway" pitchFamily="34" charset="-120"/>
              </a:rPr>
              <a:t>, indicating greater overall market engagement and dining frequency. This elevated consumer activity suggests stronger market vibrancy despite similar quality levels.</a:t>
            </a:r>
            <a:endParaRPr lang="en-US" sz="1400" dirty="0"/>
          </a:p>
        </p:txBody>
      </p:sp>
      <p:sp>
        <p:nvSpPr>
          <p:cNvPr id="7" name="Text 3"/>
          <p:cNvSpPr/>
          <p:nvPr/>
        </p:nvSpPr>
        <p:spPr>
          <a:xfrm>
            <a:off x="717471" y="7003494"/>
            <a:ext cx="13195459" cy="861179"/>
          </a:xfrm>
          <a:prstGeom prst="rect">
            <a:avLst/>
          </a:prstGeom>
          <a:noFill/>
          <a:ln/>
        </p:spPr>
        <p:txBody>
          <a:bodyPr wrap="square" lIns="0" tIns="0" rIns="0" bIns="0" rtlCol="0" anchor="t"/>
          <a:lstStyle/>
          <a:p>
            <a:pPr marL="0" indent="0" algn="l">
              <a:lnSpc>
                <a:spcPts val="2250"/>
              </a:lnSpc>
              <a:buNone/>
            </a:pPr>
            <a:r>
              <a:rPr lang="en-US" sz="1400" dirty="0">
                <a:solidFill>
                  <a:srgbClr val="CFCBBF"/>
                </a:solidFill>
                <a:latin typeface="Raleway" pitchFamily="34" charset="0"/>
                <a:ea typeface="Raleway" pitchFamily="34" charset="-122"/>
                <a:cs typeface="Raleway" pitchFamily="34" charset="-120"/>
              </a:rPr>
              <a:t>The geographic analysis reveals that </a:t>
            </a:r>
            <a:r>
              <a:rPr lang="en-US" sz="1400" b="1" dirty="0">
                <a:solidFill>
                  <a:srgbClr val="CFCBBF"/>
                </a:solidFill>
                <a:latin typeface="Raleway" pitchFamily="34" charset="0"/>
                <a:ea typeface="Raleway" pitchFamily="34" charset="-122"/>
                <a:cs typeface="Raleway" pitchFamily="34" charset="-120"/>
              </a:rPr>
              <a:t>market selection should prioritize engagement metrics over rating differentials</a:t>
            </a:r>
            <a:r>
              <a:rPr lang="en-US" sz="1400" dirty="0">
                <a:solidFill>
                  <a:srgbClr val="CFCBBF"/>
                </a:solidFill>
                <a:latin typeface="Raleway" pitchFamily="34" charset="0"/>
                <a:ea typeface="Raleway" pitchFamily="34" charset="-122"/>
                <a:cs typeface="Raleway" pitchFamily="34" charset="-120"/>
              </a:rPr>
              <a:t>. Hyderabad's substantially higher voting activity, combined with comparable ratings to other metros, positions it as the most attractive market for new restaurant concepts seeking rapid customer acquisition and feedback loops.</a:t>
            </a:r>
            <a:endParaRPr lang="en-US" sz="1400" dirty="0"/>
          </a:p>
        </p:txBody>
      </p:sp>
    </p:spTree>
    <p:extLst>
      <p:ext uri="{BB962C8B-B14F-4D97-AF65-F5344CB8AC3E}">
        <p14:creationId xmlns:p14="http://schemas.microsoft.com/office/powerpoint/2010/main" val="20848925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446127" y="395168"/>
            <a:ext cx="4814768" cy="348496"/>
          </a:xfrm>
          <a:prstGeom prst="rect">
            <a:avLst/>
          </a:prstGeom>
          <a:noFill/>
          <a:ln/>
        </p:spPr>
        <p:txBody>
          <a:bodyPr wrap="none" lIns="0" tIns="0" rIns="0" bIns="0" rtlCol="0" anchor="t"/>
          <a:lstStyle/>
          <a:p>
            <a:pPr marL="0" indent="0" algn="l">
              <a:lnSpc>
                <a:spcPts val="2700"/>
              </a:lnSpc>
              <a:buNone/>
            </a:pPr>
            <a:r>
              <a:rPr lang="en-US" sz="2150" dirty="0">
                <a:solidFill>
                  <a:srgbClr val="F2E782"/>
                </a:solidFill>
                <a:latin typeface="Prata" pitchFamily="34" charset="0"/>
                <a:ea typeface="Prata" pitchFamily="34" charset="-122"/>
                <a:cs typeface="Prata" pitchFamily="34" charset="-120"/>
              </a:rPr>
              <a:t>Statistical Validation &amp; Key Findings</a:t>
            </a:r>
            <a:endParaRPr lang="en-US" sz="2150" dirty="0"/>
          </a:p>
        </p:txBody>
      </p:sp>
      <p:sp>
        <p:nvSpPr>
          <p:cNvPr id="3" name="Text 1"/>
          <p:cNvSpPr/>
          <p:nvPr/>
        </p:nvSpPr>
        <p:spPr>
          <a:xfrm>
            <a:off x="446127" y="1022390"/>
            <a:ext cx="2144792" cy="209074"/>
          </a:xfrm>
          <a:prstGeom prst="rect">
            <a:avLst/>
          </a:prstGeom>
          <a:noFill/>
          <a:ln/>
        </p:spPr>
        <p:txBody>
          <a:bodyPr wrap="none" lIns="0" tIns="0" rIns="0" bIns="0" rtlCol="0" anchor="t"/>
          <a:lstStyle/>
          <a:p>
            <a:pPr marL="0" indent="0" algn="l">
              <a:lnSpc>
                <a:spcPts val="1600"/>
              </a:lnSpc>
              <a:buNone/>
            </a:pPr>
            <a:r>
              <a:rPr lang="en-US" sz="1300" dirty="0">
                <a:solidFill>
                  <a:srgbClr val="F2E782"/>
                </a:solidFill>
                <a:latin typeface="Prata" pitchFamily="34" charset="0"/>
                <a:ea typeface="Prata" pitchFamily="34" charset="-122"/>
                <a:cs typeface="Prata" pitchFamily="34" charset="-120"/>
              </a:rPr>
              <a:t>Hypothesis Testing Results</a:t>
            </a:r>
            <a:endParaRPr lang="en-US" sz="1300" dirty="0"/>
          </a:p>
        </p:txBody>
      </p:sp>
      <p:sp>
        <p:nvSpPr>
          <p:cNvPr id="4" name="Text 2"/>
          <p:cNvSpPr/>
          <p:nvPr/>
        </p:nvSpPr>
        <p:spPr>
          <a:xfrm>
            <a:off x="446127" y="1412557"/>
            <a:ext cx="3296841" cy="368022"/>
          </a:xfrm>
          <a:prstGeom prst="rect">
            <a:avLst/>
          </a:prstGeom>
          <a:noFill/>
          <a:ln/>
        </p:spPr>
        <p:txBody>
          <a:bodyPr wrap="none" lIns="0" tIns="0" rIns="0" bIns="0" rtlCol="0" anchor="t"/>
          <a:lstStyle/>
          <a:p>
            <a:pPr marL="0" indent="0" algn="ctr">
              <a:lnSpc>
                <a:spcPts val="2850"/>
              </a:lnSpc>
              <a:buNone/>
            </a:pPr>
            <a:r>
              <a:rPr lang="en-US" sz="2850" dirty="0">
                <a:solidFill>
                  <a:srgbClr val="CFCBBF"/>
                </a:solidFill>
                <a:latin typeface="Prata" pitchFamily="34" charset="0"/>
                <a:ea typeface="Prata" pitchFamily="34" charset="-122"/>
                <a:cs typeface="Prata" pitchFamily="34" charset="-120"/>
              </a:rPr>
              <a:t>-44.43</a:t>
            </a:r>
            <a:endParaRPr lang="en-US" sz="2850" dirty="0"/>
          </a:p>
        </p:txBody>
      </p:sp>
      <p:sp>
        <p:nvSpPr>
          <p:cNvPr id="5" name="Text 3"/>
          <p:cNvSpPr/>
          <p:nvPr/>
        </p:nvSpPr>
        <p:spPr>
          <a:xfrm>
            <a:off x="1397437" y="1919883"/>
            <a:ext cx="1394103" cy="174188"/>
          </a:xfrm>
          <a:prstGeom prst="rect">
            <a:avLst/>
          </a:prstGeom>
          <a:noFill/>
          <a:ln/>
        </p:spPr>
        <p:txBody>
          <a:bodyPr wrap="none" lIns="0" tIns="0" rIns="0" bIns="0" rtlCol="0" anchor="t"/>
          <a:lstStyle/>
          <a:p>
            <a:pPr marL="0" indent="0" algn="ctr">
              <a:lnSpc>
                <a:spcPts val="1350"/>
              </a:lnSpc>
              <a:buNone/>
            </a:pPr>
            <a:r>
              <a:rPr lang="en-US" sz="1050" dirty="0">
                <a:solidFill>
                  <a:srgbClr val="CFCBBF"/>
                </a:solidFill>
                <a:latin typeface="Prata" pitchFamily="34" charset="0"/>
                <a:ea typeface="Prata" pitchFamily="34" charset="-122"/>
                <a:cs typeface="Prata" pitchFamily="34" charset="-120"/>
              </a:rPr>
              <a:t>T-Statistic</a:t>
            </a:r>
            <a:endParaRPr lang="en-US" sz="1050" dirty="0"/>
          </a:p>
        </p:txBody>
      </p:sp>
      <p:sp>
        <p:nvSpPr>
          <p:cNvPr id="6" name="Text 4"/>
          <p:cNvSpPr/>
          <p:nvPr/>
        </p:nvSpPr>
        <p:spPr>
          <a:xfrm>
            <a:off x="446127" y="2205514"/>
            <a:ext cx="3296841" cy="356949"/>
          </a:xfrm>
          <a:prstGeom prst="rect">
            <a:avLst/>
          </a:prstGeom>
          <a:noFill/>
          <a:ln/>
        </p:spPr>
        <p:txBody>
          <a:bodyPr wrap="square" lIns="0" tIns="0" rIns="0" bIns="0" rtlCol="0" anchor="t"/>
          <a:lstStyle/>
          <a:p>
            <a:pPr marL="0" indent="0" algn="ctr">
              <a:lnSpc>
                <a:spcPts val="1400"/>
              </a:lnSpc>
              <a:buNone/>
            </a:pPr>
            <a:r>
              <a:rPr lang="en-US" sz="850" dirty="0">
                <a:solidFill>
                  <a:srgbClr val="CFCBBF"/>
                </a:solidFill>
                <a:latin typeface="Raleway" pitchFamily="34" charset="0"/>
                <a:ea typeface="Raleway" pitchFamily="34" charset="-122"/>
                <a:cs typeface="Raleway" pitchFamily="34" charset="-120"/>
              </a:rPr>
              <a:t>Independent samples t-test comparing dining vs. delivery ratings</a:t>
            </a:r>
            <a:endParaRPr lang="en-US" sz="850" dirty="0"/>
          </a:p>
        </p:txBody>
      </p:sp>
      <p:sp>
        <p:nvSpPr>
          <p:cNvPr id="7" name="Text 5"/>
          <p:cNvSpPr/>
          <p:nvPr/>
        </p:nvSpPr>
        <p:spPr>
          <a:xfrm>
            <a:off x="3882271" y="1412557"/>
            <a:ext cx="3296960" cy="368022"/>
          </a:xfrm>
          <a:prstGeom prst="rect">
            <a:avLst/>
          </a:prstGeom>
          <a:noFill/>
          <a:ln/>
        </p:spPr>
        <p:txBody>
          <a:bodyPr wrap="none" lIns="0" tIns="0" rIns="0" bIns="0" rtlCol="0" anchor="t"/>
          <a:lstStyle/>
          <a:p>
            <a:pPr marL="0" indent="0" algn="ctr">
              <a:lnSpc>
                <a:spcPts val="2850"/>
              </a:lnSpc>
              <a:buNone/>
            </a:pPr>
            <a:r>
              <a:rPr lang="en-US" sz="2850" dirty="0">
                <a:solidFill>
                  <a:srgbClr val="CFCBBF"/>
                </a:solidFill>
                <a:latin typeface="Prata" pitchFamily="34" charset="0"/>
                <a:ea typeface="Prata" pitchFamily="34" charset="-122"/>
                <a:cs typeface="Prata" pitchFamily="34" charset="-120"/>
              </a:rPr>
              <a:t>&lt;0.0001</a:t>
            </a:r>
            <a:endParaRPr lang="en-US" sz="2850" dirty="0"/>
          </a:p>
        </p:txBody>
      </p:sp>
      <p:sp>
        <p:nvSpPr>
          <p:cNvPr id="8" name="Text 6"/>
          <p:cNvSpPr/>
          <p:nvPr/>
        </p:nvSpPr>
        <p:spPr>
          <a:xfrm>
            <a:off x="4833699" y="1919883"/>
            <a:ext cx="1394103" cy="174188"/>
          </a:xfrm>
          <a:prstGeom prst="rect">
            <a:avLst/>
          </a:prstGeom>
          <a:noFill/>
          <a:ln/>
        </p:spPr>
        <p:txBody>
          <a:bodyPr wrap="none" lIns="0" tIns="0" rIns="0" bIns="0" rtlCol="0" anchor="t"/>
          <a:lstStyle/>
          <a:p>
            <a:pPr marL="0" indent="0" algn="ctr">
              <a:lnSpc>
                <a:spcPts val="1350"/>
              </a:lnSpc>
              <a:buNone/>
            </a:pPr>
            <a:r>
              <a:rPr lang="en-US" sz="1050" dirty="0">
                <a:solidFill>
                  <a:srgbClr val="CFCBBF"/>
                </a:solidFill>
                <a:latin typeface="Prata" pitchFamily="34" charset="0"/>
                <a:ea typeface="Prata" pitchFamily="34" charset="-122"/>
                <a:cs typeface="Prata" pitchFamily="34" charset="-120"/>
              </a:rPr>
              <a:t>P-Value</a:t>
            </a:r>
            <a:endParaRPr lang="en-US" sz="1050" dirty="0"/>
          </a:p>
        </p:txBody>
      </p:sp>
      <p:sp>
        <p:nvSpPr>
          <p:cNvPr id="9" name="Text 7"/>
          <p:cNvSpPr/>
          <p:nvPr/>
        </p:nvSpPr>
        <p:spPr>
          <a:xfrm>
            <a:off x="3882271" y="2205514"/>
            <a:ext cx="3296960" cy="178475"/>
          </a:xfrm>
          <a:prstGeom prst="rect">
            <a:avLst/>
          </a:prstGeom>
          <a:noFill/>
          <a:ln/>
        </p:spPr>
        <p:txBody>
          <a:bodyPr wrap="none" lIns="0" tIns="0" rIns="0" bIns="0" rtlCol="0" anchor="t"/>
          <a:lstStyle/>
          <a:p>
            <a:pPr marL="0" indent="0" algn="ctr">
              <a:lnSpc>
                <a:spcPts val="1400"/>
              </a:lnSpc>
              <a:buNone/>
            </a:pPr>
            <a:r>
              <a:rPr lang="en-US" sz="850" dirty="0">
                <a:solidFill>
                  <a:srgbClr val="CFCBBF"/>
                </a:solidFill>
                <a:latin typeface="Raleway" pitchFamily="34" charset="0"/>
                <a:ea typeface="Raleway" pitchFamily="34" charset="-122"/>
                <a:cs typeface="Raleway" pitchFamily="34" charset="-120"/>
              </a:rPr>
              <a:t>Highly significant result rejecting null hypothesis of equal means</a:t>
            </a:r>
            <a:endParaRPr lang="en-US" sz="850" dirty="0"/>
          </a:p>
        </p:txBody>
      </p:sp>
      <p:sp>
        <p:nvSpPr>
          <p:cNvPr id="10" name="Text 8"/>
          <p:cNvSpPr/>
          <p:nvPr/>
        </p:nvSpPr>
        <p:spPr>
          <a:xfrm>
            <a:off x="446127" y="2687836"/>
            <a:ext cx="6733103" cy="356949"/>
          </a:xfrm>
          <a:prstGeom prst="rect">
            <a:avLst/>
          </a:prstGeom>
          <a:noFill/>
          <a:ln/>
        </p:spPr>
        <p:txBody>
          <a:bodyPr wrap="square" lIns="0" tIns="0" rIns="0" bIns="0" rtlCol="0" anchor="t"/>
          <a:lstStyle/>
          <a:p>
            <a:pPr marL="0" indent="0" algn="l">
              <a:lnSpc>
                <a:spcPts val="1400"/>
              </a:lnSpc>
              <a:buNone/>
            </a:pPr>
            <a:r>
              <a:rPr lang="en-US" sz="850" dirty="0">
                <a:solidFill>
                  <a:srgbClr val="CFCBBF"/>
                </a:solidFill>
                <a:latin typeface="Raleway" pitchFamily="34" charset="0"/>
                <a:ea typeface="Raleway" pitchFamily="34" charset="-122"/>
                <a:cs typeface="Raleway" pitchFamily="34" charset="-120"/>
              </a:rPr>
              <a:t>The statistical analysis provides </a:t>
            </a:r>
            <a:r>
              <a:rPr lang="en-US" sz="850" b="1" dirty="0">
                <a:solidFill>
                  <a:srgbClr val="CFCBBF"/>
                </a:solidFill>
                <a:latin typeface="Raleway" pitchFamily="34" charset="0"/>
                <a:ea typeface="Raleway" pitchFamily="34" charset="-122"/>
                <a:cs typeface="Raleway" pitchFamily="34" charset="-120"/>
              </a:rPr>
              <a:t>robust evidence</a:t>
            </a:r>
            <a:r>
              <a:rPr lang="en-US" sz="850" dirty="0">
                <a:solidFill>
                  <a:srgbClr val="CFCBBF"/>
                </a:solidFill>
                <a:latin typeface="Raleway" pitchFamily="34" charset="0"/>
                <a:ea typeface="Raleway" pitchFamily="34" charset="-122"/>
                <a:cs typeface="Raleway" pitchFamily="34" charset="-120"/>
              </a:rPr>
              <a:t> that dining and delivery ratings differ significantly across the dataset. With a t-statistic of -44.43 and p-value approaching zero, we reject the null hypothesis with </a:t>
            </a:r>
            <a:r>
              <a:rPr lang="en-US" sz="850" dirty="0">
                <a:solidFill>
                  <a:srgbClr val="EEE27D"/>
                </a:solidFill>
                <a:latin typeface="Raleway" pitchFamily="34" charset="0"/>
                <a:ea typeface="Raleway" pitchFamily="34" charset="-122"/>
                <a:cs typeface="Raleway" pitchFamily="34" charset="-120"/>
              </a:rPr>
              <a:t>extremely high confidence</a:t>
            </a:r>
            <a:r>
              <a:rPr lang="en-US" sz="850" dirty="0">
                <a:solidFill>
                  <a:srgbClr val="CFCBBF"/>
                </a:solidFill>
                <a:latin typeface="Raleway" pitchFamily="34" charset="0"/>
                <a:ea typeface="Raleway" pitchFamily="34" charset="-122"/>
                <a:cs typeface="Raleway" pitchFamily="34" charset="-120"/>
              </a:rPr>
              <a:t>.</a:t>
            </a:r>
            <a:endParaRPr lang="en-US" sz="850" dirty="0"/>
          </a:p>
        </p:txBody>
      </p:sp>
      <p:sp>
        <p:nvSpPr>
          <p:cNvPr id="11" name="Text 9"/>
          <p:cNvSpPr/>
          <p:nvPr/>
        </p:nvSpPr>
        <p:spPr>
          <a:xfrm>
            <a:off x="7458789" y="1022390"/>
            <a:ext cx="1672947" cy="209074"/>
          </a:xfrm>
          <a:prstGeom prst="rect">
            <a:avLst/>
          </a:prstGeom>
          <a:noFill/>
          <a:ln/>
        </p:spPr>
        <p:txBody>
          <a:bodyPr wrap="none" lIns="0" tIns="0" rIns="0" bIns="0" rtlCol="0" anchor="t"/>
          <a:lstStyle/>
          <a:p>
            <a:pPr marL="0" indent="0" algn="l">
              <a:lnSpc>
                <a:spcPts val="1600"/>
              </a:lnSpc>
              <a:buNone/>
            </a:pPr>
            <a:r>
              <a:rPr lang="en-US" sz="1300" dirty="0">
                <a:solidFill>
                  <a:srgbClr val="F2E782"/>
                </a:solidFill>
                <a:latin typeface="Prata" pitchFamily="34" charset="0"/>
                <a:ea typeface="Prata" pitchFamily="34" charset="-122"/>
                <a:cs typeface="Prata" pitchFamily="34" charset="-120"/>
              </a:rPr>
              <a:t>Correlation Analysis</a:t>
            </a:r>
            <a:endParaRPr lang="en-US" sz="1300" dirty="0"/>
          </a:p>
        </p:txBody>
      </p:sp>
      <p:sp>
        <p:nvSpPr>
          <p:cNvPr id="12" name="Text 10"/>
          <p:cNvSpPr/>
          <p:nvPr/>
        </p:nvSpPr>
        <p:spPr>
          <a:xfrm>
            <a:off x="10139363" y="2081689"/>
            <a:ext cx="1371719" cy="278725"/>
          </a:xfrm>
          <a:prstGeom prst="rect">
            <a:avLst/>
          </a:prstGeom>
          <a:noFill/>
          <a:ln/>
        </p:spPr>
        <p:txBody>
          <a:bodyPr wrap="none" lIns="0" tIns="0" rIns="0" bIns="0" rtlCol="0" anchor="t"/>
          <a:lstStyle/>
          <a:p>
            <a:pPr marL="0" indent="0" algn="ctr">
              <a:lnSpc>
                <a:spcPts val="2150"/>
              </a:lnSpc>
              <a:buNone/>
            </a:pPr>
            <a:r>
              <a:rPr lang="en-US" sz="2150" dirty="0">
                <a:solidFill>
                  <a:srgbClr val="CFCBBF"/>
                </a:solidFill>
                <a:latin typeface="Prata" pitchFamily="34" charset="0"/>
                <a:ea typeface="Prata" pitchFamily="34" charset="-122"/>
                <a:cs typeface="Prata" pitchFamily="34" charset="-120"/>
              </a:rPr>
              <a:t>22%</a:t>
            </a:r>
            <a:endParaRPr lang="en-US" sz="2150" dirty="0"/>
          </a:p>
        </p:txBody>
      </p:sp>
      <p:pic>
        <p:nvPicPr>
          <p:cNvPr id="13" name="Image 0" descr="preencoded.png"/>
          <p:cNvPicPr>
            <a:picLocks noChangeAspect="1"/>
          </p:cNvPicPr>
          <p:nvPr/>
        </p:nvPicPr>
        <p:blipFill>
          <a:blip r:embed="rId3"/>
          <a:stretch>
            <a:fillRect/>
          </a:stretch>
        </p:blipFill>
        <p:spPr>
          <a:xfrm>
            <a:off x="9988868" y="1384697"/>
            <a:ext cx="1672947" cy="1672947"/>
          </a:xfrm>
          <a:prstGeom prst="rect">
            <a:avLst/>
          </a:prstGeom>
        </p:spPr>
      </p:pic>
      <p:sp>
        <p:nvSpPr>
          <p:cNvPr id="14" name="Text 11"/>
          <p:cNvSpPr/>
          <p:nvPr/>
        </p:nvSpPr>
        <p:spPr>
          <a:xfrm>
            <a:off x="10128290" y="3196947"/>
            <a:ext cx="1394103" cy="174188"/>
          </a:xfrm>
          <a:prstGeom prst="rect">
            <a:avLst/>
          </a:prstGeom>
          <a:noFill/>
          <a:ln/>
        </p:spPr>
        <p:txBody>
          <a:bodyPr wrap="none" lIns="0" tIns="0" rIns="0" bIns="0" rtlCol="0" anchor="t"/>
          <a:lstStyle/>
          <a:p>
            <a:pPr marL="0" indent="0" algn="ctr">
              <a:lnSpc>
                <a:spcPts val="1350"/>
              </a:lnSpc>
              <a:buNone/>
            </a:pPr>
            <a:r>
              <a:rPr lang="en-US" sz="1050" dirty="0">
                <a:solidFill>
                  <a:srgbClr val="CFCBBF"/>
                </a:solidFill>
                <a:latin typeface="Prata" pitchFamily="34" charset="0"/>
                <a:ea typeface="Prata" pitchFamily="34" charset="-122"/>
                <a:cs typeface="Prata" pitchFamily="34" charset="-120"/>
              </a:rPr>
              <a:t>Rating Correlation</a:t>
            </a:r>
            <a:endParaRPr lang="en-US" sz="1050" dirty="0"/>
          </a:p>
        </p:txBody>
      </p:sp>
      <p:sp>
        <p:nvSpPr>
          <p:cNvPr id="15" name="Text 12"/>
          <p:cNvSpPr/>
          <p:nvPr/>
        </p:nvSpPr>
        <p:spPr>
          <a:xfrm>
            <a:off x="7458789" y="3482578"/>
            <a:ext cx="6733103" cy="178475"/>
          </a:xfrm>
          <a:prstGeom prst="rect">
            <a:avLst/>
          </a:prstGeom>
          <a:noFill/>
          <a:ln/>
        </p:spPr>
        <p:txBody>
          <a:bodyPr wrap="none" lIns="0" tIns="0" rIns="0" bIns="0" rtlCol="0" anchor="t"/>
          <a:lstStyle/>
          <a:p>
            <a:pPr marL="0" indent="0" algn="ctr">
              <a:lnSpc>
                <a:spcPts val="1400"/>
              </a:lnSpc>
              <a:buNone/>
            </a:pPr>
            <a:r>
              <a:rPr lang="en-US" sz="850" dirty="0">
                <a:solidFill>
                  <a:srgbClr val="CFCBBF"/>
                </a:solidFill>
                <a:latin typeface="Raleway" pitchFamily="34" charset="0"/>
                <a:ea typeface="Raleway" pitchFamily="34" charset="-122"/>
                <a:cs typeface="Raleway" pitchFamily="34" charset="-120"/>
              </a:rPr>
              <a:t>Weak positive correlation between dining and delivery ratings (r=0.22)</a:t>
            </a:r>
            <a:endParaRPr lang="en-US" sz="850" dirty="0"/>
          </a:p>
        </p:txBody>
      </p:sp>
      <p:sp>
        <p:nvSpPr>
          <p:cNvPr id="16" name="Text 13"/>
          <p:cNvSpPr/>
          <p:nvPr/>
        </p:nvSpPr>
        <p:spPr>
          <a:xfrm>
            <a:off x="10139363" y="4608909"/>
            <a:ext cx="1371719" cy="278725"/>
          </a:xfrm>
          <a:prstGeom prst="rect">
            <a:avLst/>
          </a:prstGeom>
          <a:noFill/>
          <a:ln/>
        </p:spPr>
        <p:txBody>
          <a:bodyPr wrap="none" lIns="0" tIns="0" rIns="0" bIns="0" rtlCol="0" anchor="t"/>
          <a:lstStyle/>
          <a:p>
            <a:pPr marL="0" indent="0" algn="ctr">
              <a:lnSpc>
                <a:spcPts val="2150"/>
              </a:lnSpc>
              <a:buNone/>
            </a:pPr>
            <a:r>
              <a:rPr lang="en-US" sz="2150" dirty="0">
                <a:solidFill>
                  <a:srgbClr val="CFCBBF"/>
                </a:solidFill>
                <a:latin typeface="Prata" pitchFamily="34" charset="0"/>
                <a:ea typeface="Prata" pitchFamily="34" charset="-122"/>
                <a:cs typeface="Prata" pitchFamily="34" charset="-120"/>
              </a:rPr>
              <a:t>-24%</a:t>
            </a:r>
            <a:endParaRPr lang="en-US" sz="2150" dirty="0"/>
          </a:p>
        </p:txBody>
      </p:sp>
      <p:pic>
        <p:nvPicPr>
          <p:cNvPr id="17" name="Image 1" descr="preencoded.png"/>
          <p:cNvPicPr>
            <a:picLocks noChangeAspect="1"/>
          </p:cNvPicPr>
          <p:nvPr/>
        </p:nvPicPr>
        <p:blipFill>
          <a:blip r:embed="rId4"/>
          <a:stretch>
            <a:fillRect/>
          </a:stretch>
        </p:blipFill>
        <p:spPr>
          <a:xfrm>
            <a:off x="9988868" y="3911918"/>
            <a:ext cx="1672947" cy="1672947"/>
          </a:xfrm>
          <a:prstGeom prst="rect">
            <a:avLst/>
          </a:prstGeom>
        </p:spPr>
      </p:pic>
      <p:sp>
        <p:nvSpPr>
          <p:cNvPr id="18" name="Text 14"/>
          <p:cNvSpPr/>
          <p:nvPr/>
        </p:nvSpPr>
        <p:spPr>
          <a:xfrm>
            <a:off x="10128290" y="5724168"/>
            <a:ext cx="1394103" cy="174188"/>
          </a:xfrm>
          <a:prstGeom prst="rect">
            <a:avLst/>
          </a:prstGeom>
          <a:noFill/>
          <a:ln/>
        </p:spPr>
        <p:txBody>
          <a:bodyPr wrap="none" lIns="0" tIns="0" rIns="0" bIns="0" rtlCol="0" anchor="t"/>
          <a:lstStyle/>
          <a:p>
            <a:pPr marL="0" indent="0" algn="ctr">
              <a:lnSpc>
                <a:spcPts val="1350"/>
              </a:lnSpc>
              <a:buNone/>
            </a:pPr>
            <a:r>
              <a:rPr lang="en-US" sz="1050" dirty="0">
                <a:solidFill>
                  <a:srgbClr val="CFCBBF"/>
                </a:solidFill>
                <a:latin typeface="Prata" pitchFamily="34" charset="0"/>
                <a:ea typeface="Prata" pitchFamily="34" charset="-122"/>
                <a:cs typeface="Prata" pitchFamily="34" charset="-120"/>
              </a:rPr>
              <a:t>Vote Correlation</a:t>
            </a:r>
            <a:endParaRPr lang="en-US" sz="1050" dirty="0"/>
          </a:p>
        </p:txBody>
      </p:sp>
      <p:sp>
        <p:nvSpPr>
          <p:cNvPr id="19" name="Text 15"/>
          <p:cNvSpPr/>
          <p:nvPr/>
        </p:nvSpPr>
        <p:spPr>
          <a:xfrm>
            <a:off x="7458789" y="6009799"/>
            <a:ext cx="6733103" cy="178475"/>
          </a:xfrm>
          <a:prstGeom prst="rect">
            <a:avLst/>
          </a:prstGeom>
          <a:noFill/>
          <a:ln/>
        </p:spPr>
        <p:txBody>
          <a:bodyPr wrap="none" lIns="0" tIns="0" rIns="0" bIns="0" rtlCol="0" anchor="t"/>
          <a:lstStyle/>
          <a:p>
            <a:pPr marL="0" indent="0" algn="ctr">
              <a:lnSpc>
                <a:spcPts val="1400"/>
              </a:lnSpc>
              <a:buNone/>
            </a:pPr>
            <a:r>
              <a:rPr lang="en-US" sz="850" dirty="0">
                <a:solidFill>
                  <a:srgbClr val="CFCBBF"/>
                </a:solidFill>
                <a:latin typeface="Raleway" pitchFamily="34" charset="0"/>
                <a:ea typeface="Raleway" pitchFamily="34" charset="-122"/>
                <a:cs typeface="Raleway" pitchFamily="34" charset="-120"/>
              </a:rPr>
              <a:t>Weak negative correlation between dining and delivery votes (r=-0.24)</a:t>
            </a:r>
            <a:endParaRPr lang="en-US" sz="850" dirty="0"/>
          </a:p>
        </p:txBody>
      </p:sp>
      <p:sp>
        <p:nvSpPr>
          <p:cNvPr id="20" name="Text 16"/>
          <p:cNvSpPr/>
          <p:nvPr/>
        </p:nvSpPr>
        <p:spPr>
          <a:xfrm>
            <a:off x="7458789" y="6313646"/>
            <a:ext cx="6733103" cy="356949"/>
          </a:xfrm>
          <a:prstGeom prst="rect">
            <a:avLst/>
          </a:prstGeom>
          <a:noFill/>
          <a:ln/>
        </p:spPr>
        <p:txBody>
          <a:bodyPr wrap="square" lIns="0" tIns="0" rIns="0" bIns="0" rtlCol="0" anchor="t"/>
          <a:lstStyle/>
          <a:p>
            <a:pPr marL="0" indent="0" algn="l">
              <a:lnSpc>
                <a:spcPts val="1400"/>
              </a:lnSpc>
              <a:buNone/>
            </a:pPr>
            <a:r>
              <a:rPr lang="en-US" sz="850" dirty="0">
                <a:solidFill>
                  <a:srgbClr val="CFCBBF"/>
                </a:solidFill>
                <a:latin typeface="Raleway" pitchFamily="34" charset="0"/>
                <a:ea typeface="Raleway" pitchFamily="34" charset="-122"/>
                <a:cs typeface="Raleway" pitchFamily="34" charset="-120"/>
              </a:rPr>
              <a:t>The </a:t>
            </a:r>
            <a:r>
              <a:rPr lang="en-US" sz="850" b="1" dirty="0">
                <a:solidFill>
                  <a:srgbClr val="CFCBBF"/>
                </a:solidFill>
                <a:latin typeface="Raleway" pitchFamily="34" charset="0"/>
                <a:ea typeface="Raleway" pitchFamily="34" charset="-122"/>
                <a:cs typeface="Raleway" pitchFamily="34" charset="-120"/>
              </a:rPr>
              <a:t>near-zero correlations</a:t>
            </a:r>
            <a:r>
              <a:rPr lang="en-US" sz="850" dirty="0">
                <a:solidFill>
                  <a:srgbClr val="CFCBBF"/>
                </a:solidFill>
                <a:latin typeface="Raleway" pitchFamily="34" charset="0"/>
                <a:ea typeface="Raleway" pitchFamily="34" charset="-122"/>
                <a:cs typeface="Raleway" pitchFamily="34" charset="-120"/>
              </a:rPr>
              <a:t> indicate that dining and delivery represent fundamentally different consumer experiences with distinct performance drivers. Success in one channel does not predict success in the other.</a:t>
            </a:r>
            <a:endParaRPr lang="en-US" sz="850" dirty="0"/>
          </a:p>
        </p:txBody>
      </p:sp>
      <p:sp>
        <p:nvSpPr>
          <p:cNvPr id="21" name="Shape 17"/>
          <p:cNvSpPr/>
          <p:nvPr/>
        </p:nvSpPr>
        <p:spPr>
          <a:xfrm>
            <a:off x="446127" y="6896338"/>
            <a:ext cx="13738146" cy="937974"/>
          </a:xfrm>
          <a:prstGeom prst="roundRect">
            <a:avLst>
              <a:gd name="adj" fmla="val 1784"/>
            </a:avLst>
          </a:prstGeom>
          <a:solidFill>
            <a:srgbClr val="443D09"/>
          </a:solidFill>
          <a:ln/>
        </p:spPr>
      </p:sp>
      <p:pic>
        <p:nvPicPr>
          <p:cNvPr id="22" name="Image 2" descr="preencoded.png"/>
          <p:cNvPicPr>
            <a:picLocks noChangeAspect="1"/>
          </p:cNvPicPr>
          <p:nvPr/>
        </p:nvPicPr>
        <p:blipFill>
          <a:blip r:embed="rId5"/>
          <a:stretch>
            <a:fillRect/>
          </a:stretch>
        </p:blipFill>
        <p:spPr>
          <a:xfrm>
            <a:off x="557570" y="7035641"/>
            <a:ext cx="174188" cy="139303"/>
          </a:xfrm>
          <a:prstGeom prst="rect">
            <a:avLst/>
          </a:prstGeom>
        </p:spPr>
      </p:pic>
      <p:sp>
        <p:nvSpPr>
          <p:cNvPr id="23" name="Text 18"/>
          <p:cNvSpPr/>
          <p:nvPr/>
        </p:nvSpPr>
        <p:spPr>
          <a:xfrm>
            <a:off x="843201" y="7035641"/>
            <a:ext cx="1448157" cy="174188"/>
          </a:xfrm>
          <a:prstGeom prst="rect">
            <a:avLst/>
          </a:prstGeom>
          <a:noFill/>
          <a:ln/>
        </p:spPr>
        <p:txBody>
          <a:bodyPr wrap="none" lIns="0" tIns="0" rIns="0" bIns="0" rtlCol="0" anchor="t"/>
          <a:lstStyle/>
          <a:p>
            <a:pPr marL="0" indent="0" algn="l">
              <a:lnSpc>
                <a:spcPts val="1350"/>
              </a:lnSpc>
              <a:buNone/>
            </a:pPr>
            <a:r>
              <a:rPr lang="en-US" sz="1050" dirty="0">
                <a:solidFill>
                  <a:srgbClr val="FFFFFF"/>
                </a:solidFill>
                <a:latin typeface="Prata" pitchFamily="34" charset="0"/>
                <a:ea typeface="Prata" pitchFamily="34" charset="-122"/>
                <a:cs typeface="Prata" pitchFamily="34" charset="-120"/>
              </a:rPr>
              <a:t>Statistical Conclusion</a:t>
            </a:r>
            <a:endParaRPr lang="en-US" sz="1050" dirty="0"/>
          </a:p>
        </p:txBody>
      </p:sp>
      <p:sp>
        <p:nvSpPr>
          <p:cNvPr id="24" name="Text 19"/>
          <p:cNvSpPr/>
          <p:nvPr/>
        </p:nvSpPr>
        <p:spPr>
          <a:xfrm>
            <a:off x="843201" y="7321272"/>
            <a:ext cx="13229630" cy="356949"/>
          </a:xfrm>
          <a:prstGeom prst="rect">
            <a:avLst/>
          </a:prstGeom>
          <a:noFill/>
          <a:ln/>
        </p:spPr>
        <p:txBody>
          <a:bodyPr wrap="square" lIns="0" tIns="0" rIns="0" bIns="0" rtlCol="0" anchor="t"/>
          <a:lstStyle/>
          <a:p>
            <a:pPr marL="0" indent="0" algn="l">
              <a:lnSpc>
                <a:spcPts val="1400"/>
              </a:lnSpc>
              <a:buNone/>
            </a:pPr>
            <a:r>
              <a:rPr lang="en-US" sz="850" dirty="0">
                <a:solidFill>
                  <a:srgbClr val="FFFFFF"/>
                </a:solidFill>
                <a:latin typeface="Raleway" pitchFamily="34" charset="0"/>
                <a:ea typeface="Raleway" pitchFamily="34" charset="-122"/>
                <a:cs typeface="Raleway" pitchFamily="34" charset="-120"/>
              </a:rPr>
              <a:t>The data demonstrates that </a:t>
            </a:r>
            <a:r>
              <a:rPr lang="en-US" sz="850" dirty="0">
                <a:solidFill>
                  <a:srgbClr val="EEE27D"/>
                </a:solidFill>
                <a:latin typeface="Raleway" pitchFamily="34" charset="0"/>
                <a:ea typeface="Raleway" pitchFamily="34" charset="-122"/>
                <a:cs typeface="Raleway" pitchFamily="34" charset="-120"/>
              </a:rPr>
              <a:t>dining and delivery channels require separate optimization strategies</a:t>
            </a:r>
            <a:r>
              <a:rPr lang="en-US" sz="850" dirty="0">
                <a:solidFill>
                  <a:srgbClr val="FFFFFF"/>
                </a:solidFill>
                <a:latin typeface="Raleway" pitchFamily="34" charset="0"/>
                <a:ea typeface="Raleway" pitchFamily="34" charset="-122"/>
                <a:cs typeface="Raleway" pitchFamily="34" charset="-120"/>
              </a:rPr>
              <a:t>. Operators should treat them as distinct business models with unique operational requirements, consumer expectations, and success metrics rather than assuming operational synergies.</a:t>
            </a:r>
            <a:endParaRPr lang="en-US" sz="850" dirty="0"/>
          </a:p>
        </p:txBody>
      </p:sp>
    </p:spTree>
    <p:extLst>
      <p:ext uri="{BB962C8B-B14F-4D97-AF65-F5344CB8AC3E}">
        <p14:creationId xmlns:p14="http://schemas.microsoft.com/office/powerpoint/2010/main" val="38417779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6280190" y="1013936"/>
            <a:ext cx="7556421" cy="1240155"/>
          </a:xfrm>
          <a:prstGeom prst="rect">
            <a:avLst/>
          </a:prstGeom>
          <a:noFill/>
          <a:ln/>
        </p:spPr>
        <p:txBody>
          <a:bodyPr wrap="square" lIns="0" tIns="0" rIns="0" bIns="0" rtlCol="0" anchor="t"/>
          <a:lstStyle/>
          <a:p>
            <a:pPr marL="0" indent="0" algn="l">
              <a:lnSpc>
                <a:spcPts val="4850"/>
              </a:lnSpc>
              <a:buNone/>
            </a:pPr>
            <a:r>
              <a:rPr lang="en-US" sz="3900" dirty="0">
                <a:solidFill>
                  <a:srgbClr val="F2E782"/>
                </a:solidFill>
                <a:latin typeface="Prata" pitchFamily="34" charset="0"/>
                <a:ea typeface="Prata" pitchFamily="34" charset="-122"/>
                <a:cs typeface="Prata" pitchFamily="34" charset="-120"/>
              </a:rPr>
              <a:t>Competitive Landscape &amp; Market Gaps</a:t>
            </a:r>
            <a:endParaRPr lang="en-US" sz="3900" dirty="0"/>
          </a:p>
        </p:txBody>
      </p:sp>
      <p:sp>
        <p:nvSpPr>
          <p:cNvPr id="4" name="Text 1"/>
          <p:cNvSpPr/>
          <p:nvPr/>
        </p:nvSpPr>
        <p:spPr>
          <a:xfrm>
            <a:off x="6280190" y="2730341"/>
            <a:ext cx="4742140" cy="1905238"/>
          </a:xfrm>
          <a:prstGeom prst="rect">
            <a:avLst/>
          </a:prstGeom>
          <a:noFill/>
          <a:ln/>
        </p:spPr>
        <p:txBody>
          <a:bodyPr wrap="square" lIns="0" tIns="0" rIns="0" bIns="0" rtlCol="0" anchor="t"/>
          <a:lstStyle/>
          <a:p>
            <a:pPr marL="0" indent="0" algn="l">
              <a:lnSpc>
                <a:spcPts val="2500"/>
              </a:lnSpc>
              <a:buNone/>
            </a:pPr>
            <a:r>
              <a:rPr lang="en-US" sz="1550" dirty="0">
                <a:solidFill>
                  <a:srgbClr val="CFCBBF"/>
                </a:solidFill>
                <a:latin typeface="Raleway" pitchFamily="34" charset="0"/>
                <a:ea typeface="Raleway" pitchFamily="34" charset="-122"/>
                <a:cs typeface="Raleway" pitchFamily="34" charset="-120"/>
              </a:rPr>
              <a:t>The stacked bar analysis compares </a:t>
            </a:r>
            <a:r>
              <a:rPr lang="en-US" sz="1550" b="1" dirty="0">
                <a:solidFill>
                  <a:srgbClr val="CFCBBF"/>
                </a:solidFill>
                <a:latin typeface="Raleway" pitchFamily="34" charset="0"/>
                <a:ea typeface="Raleway" pitchFamily="34" charset="-122"/>
                <a:cs typeface="Raleway" pitchFamily="34" charset="-120"/>
              </a:rPr>
              <a:t>total restaurant counts against highly-rated establishment density</a:t>
            </a:r>
            <a:r>
              <a:rPr lang="en-US" sz="1550" dirty="0">
                <a:solidFill>
                  <a:srgbClr val="CFCBBF"/>
                </a:solidFill>
                <a:latin typeface="Raleway" pitchFamily="34" charset="0"/>
                <a:ea typeface="Raleway" pitchFamily="34" charset="-122"/>
                <a:cs typeface="Raleway" pitchFamily="34" charset="-120"/>
              </a:rPr>
              <a:t> across cities. While all three metros show substantial restaurant populations, the proportion of highly-rated venues varies, revealing quality gaps and upgrade opportunities.</a:t>
            </a:r>
            <a:endParaRPr lang="en-US" sz="1550" dirty="0"/>
          </a:p>
        </p:txBody>
      </p:sp>
      <p:sp>
        <p:nvSpPr>
          <p:cNvPr id="5" name="Text 2"/>
          <p:cNvSpPr/>
          <p:nvPr/>
        </p:nvSpPr>
        <p:spPr>
          <a:xfrm>
            <a:off x="6280190" y="4814173"/>
            <a:ext cx="4742140" cy="2222778"/>
          </a:xfrm>
          <a:prstGeom prst="rect">
            <a:avLst/>
          </a:prstGeom>
          <a:noFill/>
          <a:ln/>
        </p:spPr>
        <p:txBody>
          <a:bodyPr wrap="square" lIns="0" tIns="0" rIns="0" bIns="0" rtlCol="0" anchor="t"/>
          <a:lstStyle/>
          <a:p>
            <a:pPr marL="0" indent="0" algn="l">
              <a:lnSpc>
                <a:spcPts val="2500"/>
              </a:lnSpc>
              <a:buNone/>
            </a:pPr>
            <a:r>
              <a:rPr lang="en-US" sz="1550" dirty="0">
                <a:solidFill>
                  <a:srgbClr val="EEE27D"/>
                </a:solidFill>
                <a:latin typeface="Raleway" pitchFamily="34" charset="0"/>
                <a:ea typeface="Raleway" pitchFamily="34" charset="-122"/>
                <a:cs typeface="Raleway" pitchFamily="34" charset="-120"/>
              </a:rPr>
              <a:t>Hyderabad demonstrates the largest absolute number</a:t>
            </a:r>
            <a:r>
              <a:rPr lang="en-US" sz="1550" dirty="0">
                <a:solidFill>
                  <a:srgbClr val="CFCBBF"/>
                </a:solidFill>
                <a:latin typeface="Raleway" pitchFamily="34" charset="0"/>
                <a:ea typeface="Raleway" pitchFamily="34" charset="-122"/>
                <a:cs typeface="Raleway" pitchFamily="34" charset="-120"/>
              </a:rPr>
              <a:t> of both total and highly-rated restaurants, but the ratio suggests room for quality-focused entrants. Mumbai and Chennai show tighter distributions with proportionally fewer total restaurants, potentially indicating higher barriers to entry or more selective consumer bases.</a:t>
            </a:r>
            <a:endParaRPr lang="en-US" sz="1550" dirty="0"/>
          </a:p>
        </p:txBody>
      </p:sp>
      <p:sp>
        <p:nvSpPr>
          <p:cNvPr id="6" name="Text 3"/>
          <p:cNvSpPr/>
          <p:nvPr/>
        </p:nvSpPr>
        <p:spPr>
          <a:xfrm>
            <a:off x="11514058" y="2750106"/>
            <a:ext cx="2330053" cy="620316"/>
          </a:xfrm>
          <a:prstGeom prst="rect">
            <a:avLst/>
          </a:prstGeom>
          <a:noFill/>
          <a:ln/>
        </p:spPr>
        <p:txBody>
          <a:bodyPr wrap="square" lIns="0" tIns="0" rIns="0" bIns="0" rtlCol="0" anchor="t"/>
          <a:lstStyle/>
          <a:p>
            <a:pPr marL="0" indent="0" algn="l">
              <a:lnSpc>
                <a:spcPts val="2400"/>
              </a:lnSpc>
              <a:buNone/>
            </a:pPr>
            <a:r>
              <a:rPr lang="en-US" sz="1950" dirty="0">
                <a:solidFill>
                  <a:srgbClr val="F2E782"/>
                </a:solidFill>
                <a:latin typeface="Prata" pitchFamily="34" charset="0"/>
                <a:ea typeface="Prata" pitchFamily="34" charset="-122"/>
                <a:cs typeface="Prata" pitchFamily="34" charset="-120"/>
              </a:rPr>
              <a:t>Market Entry Considerations</a:t>
            </a:r>
            <a:endParaRPr lang="en-US" sz="1950" dirty="0"/>
          </a:p>
        </p:txBody>
      </p:sp>
      <p:sp>
        <p:nvSpPr>
          <p:cNvPr id="7" name="Text 4"/>
          <p:cNvSpPr/>
          <p:nvPr/>
        </p:nvSpPr>
        <p:spPr>
          <a:xfrm>
            <a:off x="11514058" y="3568779"/>
            <a:ext cx="2330053" cy="1270159"/>
          </a:xfrm>
          <a:prstGeom prst="rect">
            <a:avLst/>
          </a:prstGeom>
          <a:noFill/>
          <a:ln/>
        </p:spPr>
        <p:txBody>
          <a:bodyPr wrap="square" lIns="0" tIns="0" rIns="0" bIns="0" rtlCol="0" anchor="t"/>
          <a:lstStyle/>
          <a:p>
            <a:pPr marL="342900" indent="-342900" algn="l">
              <a:lnSpc>
                <a:spcPts val="2500"/>
              </a:lnSpc>
              <a:buSzPct val="100000"/>
              <a:buChar char="•"/>
            </a:pPr>
            <a:r>
              <a:rPr lang="en-US" sz="1550" b="1" dirty="0">
                <a:solidFill>
                  <a:srgbClr val="CFCBBF"/>
                </a:solidFill>
                <a:latin typeface="Raleway" pitchFamily="34" charset="0"/>
                <a:ea typeface="Raleway" pitchFamily="34" charset="-122"/>
                <a:cs typeface="Raleway" pitchFamily="34" charset="-120"/>
              </a:rPr>
              <a:t>Hyderabad:</a:t>
            </a:r>
            <a:r>
              <a:rPr lang="en-US" sz="1550" dirty="0">
                <a:solidFill>
                  <a:srgbClr val="CFCBBF"/>
                </a:solidFill>
                <a:latin typeface="Raleway" pitchFamily="34" charset="0"/>
                <a:ea typeface="Raleway" pitchFamily="34" charset="-122"/>
                <a:cs typeface="Raleway" pitchFamily="34" charset="-120"/>
              </a:rPr>
              <a:t> Highest volume, most competitive, fastest feedback cycles</a:t>
            </a:r>
            <a:endParaRPr lang="en-US" sz="1550" dirty="0"/>
          </a:p>
        </p:txBody>
      </p:sp>
      <p:sp>
        <p:nvSpPr>
          <p:cNvPr id="8" name="Text 5"/>
          <p:cNvSpPr/>
          <p:nvPr/>
        </p:nvSpPr>
        <p:spPr>
          <a:xfrm>
            <a:off x="11514058" y="4908352"/>
            <a:ext cx="2330053" cy="952619"/>
          </a:xfrm>
          <a:prstGeom prst="rect">
            <a:avLst/>
          </a:prstGeom>
          <a:noFill/>
          <a:ln/>
        </p:spPr>
        <p:txBody>
          <a:bodyPr wrap="square" lIns="0" tIns="0" rIns="0" bIns="0" rtlCol="0" anchor="t"/>
          <a:lstStyle/>
          <a:p>
            <a:pPr marL="342900" indent="-342900" algn="l">
              <a:lnSpc>
                <a:spcPts val="2500"/>
              </a:lnSpc>
              <a:buSzPct val="100000"/>
              <a:buChar char="•"/>
            </a:pPr>
            <a:r>
              <a:rPr lang="en-US" sz="1550" b="1" dirty="0">
                <a:solidFill>
                  <a:srgbClr val="CFCBBF"/>
                </a:solidFill>
                <a:latin typeface="Raleway" pitchFamily="34" charset="0"/>
                <a:ea typeface="Raleway" pitchFamily="34" charset="-122"/>
                <a:cs typeface="Raleway" pitchFamily="34" charset="-120"/>
              </a:rPr>
              <a:t>Mumbai:</a:t>
            </a:r>
            <a:r>
              <a:rPr lang="en-US" sz="1550" dirty="0">
                <a:solidFill>
                  <a:srgbClr val="CFCBBF"/>
                </a:solidFill>
                <a:latin typeface="Raleway" pitchFamily="34" charset="0"/>
                <a:ea typeface="Raleway" pitchFamily="34" charset="-122"/>
                <a:cs typeface="Raleway" pitchFamily="34" charset="-120"/>
              </a:rPr>
              <a:t> Moderate density, quality-conscious consumers</a:t>
            </a:r>
            <a:endParaRPr lang="en-US" sz="1550" dirty="0"/>
          </a:p>
        </p:txBody>
      </p:sp>
      <p:sp>
        <p:nvSpPr>
          <p:cNvPr id="9" name="Text 6"/>
          <p:cNvSpPr/>
          <p:nvPr/>
        </p:nvSpPr>
        <p:spPr>
          <a:xfrm>
            <a:off x="11514058" y="5930384"/>
            <a:ext cx="2330053" cy="952619"/>
          </a:xfrm>
          <a:prstGeom prst="rect">
            <a:avLst/>
          </a:prstGeom>
          <a:noFill/>
          <a:ln/>
        </p:spPr>
        <p:txBody>
          <a:bodyPr wrap="square" lIns="0" tIns="0" rIns="0" bIns="0" rtlCol="0" anchor="t"/>
          <a:lstStyle/>
          <a:p>
            <a:pPr marL="342900" indent="-342900" algn="l">
              <a:lnSpc>
                <a:spcPts val="2500"/>
              </a:lnSpc>
              <a:buSzPct val="100000"/>
              <a:buChar char="•"/>
            </a:pPr>
            <a:r>
              <a:rPr lang="en-US" sz="1550" b="1" dirty="0">
                <a:solidFill>
                  <a:srgbClr val="CFCBBF"/>
                </a:solidFill>
                <a:latin typeface="Raleway" pitchFamily="34" charset="0"/>
                <a:ea typeface="Raleway" pitchFamily="34" charset="-122"/>
                <a:cs typeface="Raleway" pitchFamily="34" charset="-120"/>
              </a:rPr>
              <a:t>Chennai:</a:t>
            </a:r>
            <a:r>
              <a:rPr lang="en-US" sz="1550" dirty="0">
                <a:solidFill>
                  <a:srgbClr val="CFCBBF"/>
                </a:solidFill>
                <a:latin typeface="Raleway" pitchFamily="34" charset="0"/>
                <a:ea typeface="Raleway" pitchFamily="34" charset="-122"/>
                <a:cs typeface="Raleway" pitchFamily="34" charset="-120"/>
              </a:rPr>
              <a:t> Similar to Mumbai with regional cuisine preferences</a:t>
            </a:r>
            <a:endParaRPr lang="en-US" sz="1550" dirty="0"/>
          </a:p>
        </p:txBody>
      </p:sp>
      <p:pic>
        <p:nvPicPr>
          <p:cNvPr id="11" name="Picture 10">
            <a:extLst>
              <a:ext uri="{FF2B5EF4-FFF2-40B4-BE49-F238E27FC236}">
                <a16:creationId xmlns:a16="http://schemas.microsoft.com/office/drawing/2014/main" id="{28997020-7113-CF7F-25D2-9EA92E7D0F4F}"/>
              </a:ext>
            </a:extLst>
          </p:cNvPr>
          <p:cNvPicPr>
            <a:picLocks noChangeAspect="1"/>
          </p:cNvPicPr>
          <p:nvPr/>
        </p:nvPicPr>
        <p:blipFill>
          <a:blip r:embed="rId3"/>
          <a:stretch>
            <a:fillRect/>
          </a:stretch>
        </p:blipFill>
        <p:spPr>
          <a:xfrm>
            <a:off x="1" y="828675"/>
            <a:ext cx="6035039" cy="6572250"/>
          </a:xfrm>
          <a:prstGeom prst="rect">
            <a:avLst/>
          </a:prstGeom>
        </p:spPr>
      </p:pic>
    </p:spTree>
    <p:extLst>
      <p:ext uri="{BB962C8B-B14F-4D97-AF65-F5344CB8AC3E}">
        <p14:creationId xmlns:p14="http://schemas.microsoft.com/office/powerpoint/2010/main" val="41658619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396835" y="272891"/>
            <a:ext cx="5923002" cy="310158"/>
          </a:xfrm>
          <a:prstGeom prst="rect">
            <a:avLst/>
          </a:prstGeom>
          <a:noFill/>
          <a:ln/>
        </p:spPr>
        <p:txBody>
          <a:bodyPr wrap="none" lIns="0" tIns="0" rIns="0" bIns="0" rtlCol="0" anchor="t"/>
          <a:lstStyle/>
          <a:p>
            <a:pPr marL="0" indent="0" algn="l">
              <a:lnSpc>
                <a:spcPts val="2400"/>
              </a:lnSpc>
              <a:buNone/>
            </a:pPr>
            <a:r>
              <a:rPr lang="en-US" sz="1950" dirty="0">
                <a:solidFill>
                  <a:srgbClr val="F2E782"/>
                </a:solidFill>
                <a:latin typeface="Prata" pitchFamily="34" charset="0"/>
                <a:ea typeface="Prata" pitchFamily="34" charset="-122"/>
                <a:cs typeface="Prata" pitchFamily="34" charset="-120"/>
              </a:rPr>
              <a:t>Service Channel Performance: Dining vs. Delivery</a:t>
            </a:r>
            <a:endParaRPr lang="en-US" sz="1950" dirty="0"/>
          </a:p>
        </p:txBody>
      </p:sp>
      <p:pic>
        <p:nvPicPr>
          <p:cNvPr id="3" name="Image 0" descr="preencoded.png"/>
          <p:cNvPicPr>
            <a:picLocks noChangeAspect="1"/>
          </p:cNvPicPr>
          <p:nvPr/>
        </p:nvPicPr>
        <p:blipFill>
          <a:blip r:embed="rId3"/>
          <a:stretch>
            <a:fillRect/>
          </a:stretch>
        </p:blipFill>
        <p:spPr>
          <a:xfrm>
            <a:off x="396835" y="781407"/>
            <a:ext cx="13836729" cy="5397222"/>
          </a:xfrm>
          <a:prstGeom prst="rect">
            <a:avLst/>
          </a:prstGeom>
        </p:spPr>
      </p:pic>
      <p:sp>
        <p:nvSpPr>
          <p:cNvPr id="4" name="Text 1"/>
          <p:cNvSpPr/>
          <p:nvPr/>
        </p:nvSpPr>
        <p:spPr>
          <a:xfrm>
            <a:off x="396835" y="6290191"/>
            <a:ext cx="13836729" cy="317183"/>
          </a:xfrm>
          <a:prstGeom prst="rect">
            <a:avLst/>
          </a:prstGeom>
          <a:noFill/>
          <a:ln/>
        </p:spPr>
        <p:txBody>
          <a:bodyPr wrap="square" lIns="0" tIns="0" rIns="0" bIns="0" rtlCol="0" anchor="t"/>
          <a:lstStyle/>
          <a:p>
            <a:pPr marL="0" indent="0" algn="l">
              <a:lnSpc>
                <a:spcPts val="1250"/>
              </a:lnSpc>
              <a:buNone/>
            </a:pPr>
            <a:r>
              <a:rPr lang="en-US" sz="750" dirty="0">
                <a:solidFill>
                  <a:srgbClr val="CFCBBF"/>
                </a:solidFill>
                <a:latin typeface="Raleway" pitchFamily="34" charset="0"/>
                <a:ea typeface="Raleway" pitchFamily="34" charset="-122"/>
                <a:cs typeface="Raleway" pitchFamily="34" charset="-120"/>
              </a:rPr>
              <a:t>The dining-delivery rating scatterplot reveals a </a:t>
            </a:r>
            <a:r>
              <a:rPr lang="en-US" sz="750" b="1" dirty="0">
                <a:solidFill>
                  <a:srgbClr val="CFCBBF"/>
                </a:solidFill>
                <a:latin typeface="Raleway" pitchFamily="34" charset="0"/>
                <a:ea typeface="Raleway" pitchFamily="34" charset="-122"/>
                <a:cs typeface="Raleway" pitchFamily="34" charset="-120"/>
              </a:rPr>
              <a:t>critical strategic insight</a:t>
            </a:r>
            <a:r>
              <a:rPr lang="en-US" sz="750" dirty="0">
                <a:solidFill>
                  <a:srgbClr val="CFCBBF"/>
                </a:solidFill>
                <a:latin typeface="Raleway" pitchFamily="34" charset="0"/>
                <a:ea typeface="Raleway" pitchFamily="34" charset="-122"/>
                <a:cs typeface="Raleway" pitchFamily="34" charset="-120"/>
              </a:rPr>
              <a:t>: the two channels show </a:t>
            </a:r>
            <a:r>
              <a:rPr lang="en-US" sz="750" dirty="0">
                <a:solidFill>
                  <a:srgbClr val="EEE27D"/>
                </a:solidFill>
                <a:latin typeface="Raleway" pitchFamily="34" charset="0"/>
                <a:ea typeface="Raleway" pitchFamily="34" charset="-122"/>
                <a:cs typeface="Raleway" pitchFamily="34" charset="-120"/>
              </a:rPr>
              <a:t>weak correlation (r=0.22)</a:t>
            </a:r>
            <a:r>
              <a:rPr lang="en-US" sz="750" dirty="0">
                <a:solidFill>
                  <a:srgbClr val="CFCBBF"/>
                </a:solidFill>
                <a:latin typeface="Raleway" pitchFamily="34" charset="0"/>
                <a:ea typeface="Raleway" pitchFamily="34" charset="-122"/>
                <a:cs typeface="Raleway" pitchFamily="34" charset="-120"/>
              </a:rPr>
              <a:t>, indicating that excellence in one channel does not automatically translate to the other. Most restaurants cluster in the 3.5-4.5 rating band for both channels, but significant outliers exist.</a:t>
            </a:r>
            <a:endParaRPr lang="en-US" sz="750" dirty="0"/>
          </a:p>
        </p:txBody>
      </p:sp>
      <p:pic>
        <p:nvPicPr>
          <p:cNvPr id="5" name="Image 1" descr="preencoded.png"/>
          <p:cNvPicPr>
            <a:picLocks noChangeAspect="1"/>
          </p:cNvPicPr>
          <p:nvPr/>
        </p:nvPicPr>
        <p:blipFill>
          <a:blip r:embed="rId4"/>
          <a:stretch>
            <a:fillRect/>
          </a:stretch>
        </p:blipFill>
        <p:spPr>
          <a:xfrm>
            <a:off x="396835" y="6718935"/>
            <a:ext cx="13836729" cy="8364260"/>
          </a:xfrm>
          <a:prstGeom prst="rect">
            <a:avLst/>
          </a:prstGeom>
        </p:spPr>
      </p:pic>
      <p:sp>
        <p:nvSpPr>
          <p:cNvPr id="6" name="Text 2"/>
          <p:cNvSpPr/>
          <p:nvPr/>
        </p:nvSpPr>
        <p:spPr>
          <a:xfrm>
            <a:off x="396835" y="15194756"/>
            <a:ext cx="99179" cy="123944"/>
          </a:xfrm>
          <a:prstGeom prst="rect">
            <a:avLst/>
          </a:prstGeom>
          <a:noFill/>
          <a:ln/>
        </p:spPr>
        <p:txBody>
          <a:bodyPr wrap="none" lIns="0" tIns="0" rIns="0" bIns="0" rtlCol="0" anchor="t"/>
          <a:lstStyle/>
          <a:p>
            <a:pPr marL="0" indent="0" algn="l">
              <a:lnSpc>
                <a:spcPts val="1250"/>
              </a:lnSpc>
              <a:buNone/>
            </a:pPr>
            <a:r>
              <a:rPr lang="en-US" sz="750" dirty="0">
                <a:solidFill>
                  <a:srgbClr val="CFCBBF"/>
                </a:solidFill>
                <a:latin typeface="Prata Light" pitchFamily="34" charset="0"/>
                <a:ea typeface="Prata Light" pitchFamily="34" charset="-122"/>
                <a:cs typeface="Prata Light" pitchFamily="34" charset="-120"/>
              </a:rPr>
              <a:t>01</a:t>
            </a:r>
            <a:endParaRPr lang="en-US" sz="750" dirty="0"/>
          </a:p>
        </p:txBody>
      </p:sp>
      <p:pic>
        <p:nvPicPr>
          <p:cNvPr id="7" name="Image 2" descr="preencoded.png"/>
          <p:cNvPicPr>
            <a:picLocks noChangeAspect="1"/>
          </p:cNvPicPr>
          <p:nvPr/>
        </p:nvPicPr>
        <p:blipFill>
          <a:blip r:embed="rId5"/>
          <a:stretch>
            <a:fillRect/>
          </a:stretch>
        </p:blipFill>
        <p:spPr>
          <a:xfrm>
            <a:off x="396835" y="15347990"/>
            <a:ext cx="4546044" cy="15240"/>
          </a:xfrm>
          <a:prstGeom prst="rect">
            <a:avLst/>
          </a:prstGeom>
        </p:spPr>
      </p:pic>
      <p:sp>
        <p:nvSpPr>
          <p:cNvPr id="8" name="Text 3"/>
          <p:cNvSpPr/>
          <p:nvPr/>
        </p:nvSpPr>
        <p:spPr>
          <a:xfrm>
            <a:off x="396835" y="15428000"/>
            <a:ext cx="1540073" cy="155019"/>
          </a:xfrm>
          <a:prstGeom prst="rect">
            <a:avLst/>
          </a:prstGeom>
          <a:noFill/>
          <a:ln/>
        </p:spPr>
        <p:txBody>
          <a:bodyPr wrap="none" lIns="0" tIns="0" rIns="0" bIns="0" rtlCol="0" anchor="t"/>
          <a:lstStyle/>
          <a:p>
            <a:pPr marL="0" indent="0" algn="l">
              <a:lnSpc>
                <a:spcPts val="1200"/>
              </a:lnSpc>
              <a:buNone/>
            </a:pPr>
            <a:r>
              <a:rPr lang="en-US" sz="950" dirty="0">
                <a:solidFill>
                  <a:srgbClr val="CFCBBF"/>
                </a:solidFill>
                <a:latin typeface="Prata" pitchFamily="34" charset="0"/>
                <a:ea typeface="Prata" pitchFamily="34" charset="-122"/>
                <a:cs typeface="Prata" pitchFamily="34" charset="-120"/>
              </a:rPr>
              <a:t>Vote Distribution Patterns</a:t>
            </a:r>
            <a:endParaRPr lang="en-US" sz="950" dirty="0"/>
          </a:p>
        </p:txBody>
      </p:sp>
      <p:sp>
        <p:nvSpPr>
          <p:cNvPr id="9" name="Text 4"/>
          <p:cNvSpPr/>
          <p:nvPr/>
        </p:nvSpPr>
        <p:spPr>
          <a:xfrm>
            <a:off x="396835" y="15642550"/>
            <a:ext cx="4546044" cy="317183"/>
          </a:xfrm>
          <a:prstGeom prst="rect">
            <a:avLst/>
          </a:prstGeom>
          <a:noFill/>
          <a:ln/>
        </p:spPr>
        <p:txBody>
          <a:bodyPr wrap="square" lIns="0" tIns="0" rIns="0" bIns="0" rtlCol="0" anchor="t"/>
          <a:lstStyle/>
          <a:p>
            <a:pPr marL="0" indent="0" algn="l">
              <a:lnSpc>
                <a:spcPts val="1250"/>
              </a:lnSpc>
              <a:buNone/>
            </a:pPr>
            <a:r>
              <a:rPr lang="en-US" sz="750" dirty="0">
                <a:solidFill>
                  <a:srgbClr val="CFCBBF"/>
                </a:solidFill>
                <a:latin typeface="Raleway" pitchFamily="34" charset="0"/>
                <a:ea typeface="Raleway" pitchFamily="34" charset="-122"/>
                <a:cs typeface="Raleway" pitchFamily="34" charset="-120"/>
              </a:rPr>
              <a:t>Delivery votes show </a:t>
            </a:r>
            <a:r>
              <a:rPr lang="en-US" sz="750" b="1" dirty="0">
                <a:solidFill>
                  <a:srgbClr val="CFCBBF"/>
                </a:solidFill>
                <a:latin typeface="Raleway" pitchFamily="34" charset="0"/>
                <a:ea typeface="Raleway" pitchFamily="34" charset="-122"/>
                <a:cs typeface="Raleway" pitchFamily="34" charset="-120"/>
              </a:rPr>
              <a:t>wider variance and higher median values</a:t>
            </a:r>
            <a:r>
              <a:rPr lang="en-US" sz="750" dirty="0">
                <a:solidFill>
                  <a:srgbClr val="CFCBBF"/>
                </a:solidFill>
                <a:latin typeface="Raleway" pitchFamily="34" charset="0"/>
                <a:ea typeface="Raleway" pitchFamily="34" charset="-122"/>
                <a:cs typeface="Raleway" pitchFamily="34" charset="-120"/>
              </a:rPr>
              <a:t> across most cuisines, suggesting delivery has become the dominant engagement channel with greater consumer activity.</a:t>
            </a:r>
            <a:endParaRPr lang="en-US" sz="750" dirty="0"/>
          </a:p>
        </p:txBody>
      </p:sp>
      <p:sp>
        <p:nvSpPr>
          <p:cNvPr id="10" name="Text 5"/>
          <p:cNvSpPr/>
          <p:nvPr/>
        </p:nvSpPr>
        <p:spPr>
          <a:xfrm>
            <a:off x="5042059" y="15194756"/>
            <a:ext cx="99179" cy="123944"/>
          </a:xfrm>
          <a:prstGeom prst="rect">
            <a:avLst/>
          </a:prstGeom>
          <a:noFill/>
          <a:ln/>
        </p:spPr>
        <p:txBody>
          <a:bodyPr wrap="none" lIns="0" tIns="0" rIns="0" bIns="0" rtlCol="0" anchor="t"/>
          <a:lstStyle/>
          <a:p>
            <a:pPr marL="0" indent="0" algn="l">
              <a:lnSpc>
                <a:spcPts val="1250"/>
              </a:lnSpc>
              <a:buNone/>
            </a:pPr>
            <a:r>
              <a:rPr lang="en-US" sz="750" dirty="0">
                <a:solidFill>
                  <a:srgbClr val="CFCBBF"/>
                </a:solidFill>
                <a:latin typeface="Prata Light" pitchFamily="34" charset="0"/>
                <a:ea typeface="Prata Light" pitchFamily="34" charset="-122"/>
                <a:cs typeface="Prata Light" pitchFamily="34" charset="-120"/>
              </a:rPr>
              <a:t>02</a:t>
            </a:r>
            <a:endParaRPr lang="en-US" sz="750" dirty="0"/>
          </a:p>
        </p:txBody>
      </p:sp>
      <p:pic>
        <p:nvPicPr>
          <p:cNvPr id="11" name="Image 3" descr="preencoded.png"/>
          <p:cNvPicPr>
            <a:picLocks noChangeAspect="1"/>
          </p:cNvPicPr>
          <p:nvPr/>
        </p:nvPicPr>
        <p:blipFill>
          <a:blip r:embed="rId5"/>
          <a:stretch>
            <a:fillRect/>
          </a:stretch>
        </p:blipFill>
        <p:spPr>
          <a:xfrm>
            <a:off x="5042059" y="15347990"/>
            <a:ext cx="4546163" cy="15240"/>
          </a:xfrm>
          <a:prstGeom prst="rect">
            <a:avLst/>
          </a:prstGeom>
        </p:spPr>
      </p:pic>
      <p:sp>
        <p:nvSpPr>
          <p:cNvPr id="12" name="Text 6"/>
          <p:cNvSpPr/>
          <p:nvPr/>
        </p:nvSpPr>
        <p:spPr>
          <a:xfrm>
            <a:off x="5042059" y="15428000"/>
            <a:ext cx="1376243" cy="155019"/>
          </a:xfrm>
          <a:prstGeom prst="rect">
            <a:avLst/>
          </a:prstGeom>
          <a:noFill/>
          <a:ln/>
        </p:spPr>
        <p:txBody>
          <a:bodyPr wrap="none" lIns="0" tIns="0" rIns="0" bIns="0" rtlCol="0" anchor="t"/>
          <a:lstStyle/>
          <a:p>
            <a:pPr marL="0" indent="0" algn="l">
              <a:lnSpc>
                <a:spcPts val="1200"/>
              </a:lnSpc>
              <a:buNone/>
            </a:pPr>
            <a:r>
              <a:rPr lang="en-US" sz="950" dirty="0">
                <a:solidFill>
                  <a:srgbClr val="CFCBBF"/>
                </a:solidFill>
                <a:latin typeface="Prata" pitchFamily="34" charset="0"/>
                <a:ea typeface="Prata" pitchFamily="34" charset="-122"/>
                <a:cs typeface="Prata" pitchFamily="34" charset="-120"/>
              </a:rPr>
              <a:t>Channel Specialization</a:t>
            </a:r>
            <a:endParaRPr lang="en-US" sz="950" dirty="0"/>
          </a:p>
        </p:txBody>
      </p:sp>
      <p:sp>
        <p:nvSpPr>
          <p:cNvPr id="13" name="Text 7"/>
          <p:cNvSpPr/>
          <p:nvPr/>
        </p:nvSpPr>
        <p:spPr>
          <a:xfrm>
            <a:off x="5042059" y="15642550"/>
            <a:ext cx="4546163" cy="317183"/>
          </a:xfrm>
          <a:prstGeom prst="rect">
            <a:avLst/>
          </a:prstGeom>
          <a:noFill/>
          <a:ln/>
        </p:spPr>
        <p:txBody>
          <a:bodyPr wrap="square" lIns="0" tIns="0" rIns="0" bIns="0" rtlCol="0" anchor="t"/>
          <a:lstStyle/>
          <a:p>
            <a:pPr marL="0" indent="0" algn="l">
              <a:lnSpc>
                <a:spcPts val="1250"/>
              </a:lnSpc>
              <a:buNone/>
            </a:pPr>
            <a:r>
              <a:rPr lang="en-US" sz="750" dirty="0">
                <a:solidFill>
                  <a:srgbClr val="CFCBBF"/>
                </a:solidFill>
                <a:latin typeface="Raleway" pitchFamily="34" charset="0"/>
                <a:ea typeface="Raleway" pitchFamily="34" charset="-122"/>
                <a:cs typeface="Raleway" pitchFamily="34" charset="-120"/>
              </a:rPr>
              <a:t>Certain cuisines perform asymmetrically: some excel in dining experience while underperforming in delivery, and vice versa. This indicates </a:t>
            </a:r>
            <a:r>
              <a:rPr lang="en-US" sz="750" b="1" dirty="0">
                <a:solidFill>
                  <a:srgbClr val="CFCBBF"/>
                </a:solidFill>
                <a:latin typeface="Raleway" pitchFamily="34" charset="0"/>
                <a:ea typeface="Raleway" pitchFamily="34" charset="-122"/>
                <a:cs typeface="Raleway" pitchFamily="34" charset="-120"/>
              </a:rPr>
              <a:t>operationally distinct requirements</a:t>
            </a:r>
            <a:r>
              <a:rPr lang="en-US" sz="750" dirty="0">
                <a:solidFill>
                  <a:srgbClr val="CFCBBF"/>
                </a:solidFill>
                <a:latin typeface="Raleway" pitchFamily="34" charset="0"/>
                <a:ea typeface="Raleway" pitchFamily="34" charset="-122"/>
                <a:cs typeface="Raleway" pitchFamily="34" charset="-120"/>
              </a:rPr>
              <a:t> for each channel.</a:t>
            </a:r>
            <a:endParaRPr lang="en-US" sz="750" dirty="0"/>
          </a:p>
        </p:txBody>
      </p:sp>
      <p:sp>
        <p:nvSpPr>
          <p:cNvPr id="14" name="Text 8"/>
          <p:cNvSpPr/>
          <p:nvPr/>
        </p:nvSpPr>
        <p:spPr>
          <a:xfrm>
            <a:off x="9687401" y="15194756"/>
            <a:ext cx="99179" cy="123944"/>
          </a:xfrm>
          <a:prstGeom prst="rect">
            <a:avLst/>
          </a:prstGeom>
          <a:noFill/>
          <a:ln/>
        </p:spPr>
        <p:txBody>
          <a:bodyPr wrap="none" lIns="0" tIns="0" rIns="0" bIns="0" rtlCol="0" anchor="t"/>
          <a:lstStyle/>
          <a:p>
            <a:pPr marL="0" indent="0" algn="l">
              <a:lnSpc>
                <a:spcPts val="1250"/>
              </a:lnSpc>
              <a:buNone/>
            </a:pPr>
            <a:r>
              <a:rPr lang="en-US" sz="750" dirty="0">
                <a:solidFill>
                  <a:srgbClr val="CFCBBF"/>
                </a:solidFill>
                <a:latin typeface="Prata Light" pitchFamily="34" charset="0"/>
                <a:ea typeface="Prata Light" pitchFamily="34" charset="-122"/>
                <a:cs typeface="Prata Light" pitchFamily="34" charset="-120"/>
              </a:rPr>
              <a:t>03</a:t>
            </a:r>
            <a:endParaRPr lang="en-US" sz="750" dirty="0"/>
          </a:p>
        </p:txBody>
      </p:sp>
      <p:pic>
        <p:nvPicPr>
          <p:cNvPr id="15" name="Image 4" descr="preencoded.png"/>
          <p:cNvPicPr>
            <a:picLocks noChangeAspect="1"/>
          </p:cNvPicPr>
          <p:nvPr/>
        </p:nvPicPr>
        <p:blipFill>
          <a:blip r:embed="rId5"/>
          <a:stretch>
            <a:fillRect/>
          </a:stretch>
        </p:blipFill>
        <p:spPr>
          <a:xfrm>
            <a:off x="9687401" y="15347990"/>
            <a:ext cx="4546163" cy="15240"/>
          </a:xfrm>
          <a:prstGeom prst="rect">
            <a:avLst/>
          </a:prstGeom>
        </p:spPr>
      </p:pic>
      <p:sp>
        <p:nvSpPr>
          <p:cNvPr id="16" name="Text 9"/>
          <p:cNvSpPr/>
          <p:nvPr/>
        </p:nvSpPr>
        <p:spPr>
          <a:xfrm>
            <a:off x="9687401" y="15428000"/>
            <a:ext cx="1242060" cy="155019"/>
          </a:xfrm>
          <a:prstGeom prst="rect">
            <a:avLst/>
          </a:prstGeom>
          <a:noFill/>
          <a:ln/>
        </p:spPr>
        <p:txBody>
          <a:bodyPr wrap="none" lIns="0" tIns="0" rIns="0" bIns="0" rtlCol="0" anchor="t"/>
          <a:lstStyle/>
          <a:p>
            <a:pPr marL="0" indent="0" algn="l">
              <a:lnSpc>
                <a:spcPts val="1200"/>
              </a:lnSpc>
              <a:buNone/>
            </a:pPr>
            <a:r>
              <a:rPr lang="en-US" sz="950" dirty="0">
                <a:solidFill>
                  <a:srgbClr val="CFCBBF"/>
                </a:solidFill>
                <a:latin typeface="Prata" pitchFamily="34" charset="0"/>
                <a:ea typeface="Prata" pitchFamily="34" charset="-122"/>
                <a:cs typeface="Prata" pitchFamily="34" charset="-120"/>
              </a:rPr>
              <a:t>Strategic Implication</a:t>
            </a:r>
            <a:endParaRPr lang="en-US" sz="950" dirty="0"/>
          </a:p>
        </p:txBody>
      </p:sp>
      <p:sp>
        <p:nvSpPr>
          <p:cNvPr id="17" name="Text 10"/>
          <p:cNvSpPr/>
          <p:nvPr/>
        </p:nvSpPr>
        <p:spPr>
          <a:xfrm>
            <a:off x="9687401" y="15642550"/>
            <a:ext cx="4546163" cy="317183"/>
          </a:xfrm>
          <a:prstGeom prst="rect">
            <a:avLst/>
          </a:prstGeom>
          <a:noFill/>
          <a:ln/>
        </p:spPr>
        <p:txBody>
          <a:bodyPr wrap="square" lIns="0" tIns="0" rIns="0" bIns="0" rtlCol="0" anchor="t"/>
          <a:lstStyle/>
          <a:p>
            <a:pPr marL="0" indent="0" algn="l">
              <a:lnSpc>
                <a:spcPts val="1250"/>
              </a:lnSpc>
              <a:buNone/>
            </a:pPr>
            <a:r>
              <a:rPr lang="en-US" sz="750" dirty="0">
                <a:solidFill>
                  <a:srgbClr val="CFCBBF"/>
                </a:solidFill>
                <a:latin typeface="Raleway" pitchFamily="34" charset="0"/>
                <a:ea typeface="Raleway" pitchFamily="34" charset="-122"/>
                <a:cs typeface="Raleway" pitchFamily="34" charset="-120"/>
              </a:rPr>
              <a:t>New concepts should </a:t>
            </a:r>
            <a:r>
              <a:rPr lang="en-US" sz="750" dirty="0">
                <a:solidFill>
                  <a:srgbClr val="EEE27D"/>
                </a:solidFill>
                <a:latin typeface="Raleway" pitchFamily="34" charset="0"/>
                <a:ea typeface="Raleway" pitchFamily="34" charset="-122"/>
                <a:cs typeface="Raleway" pitchFamily="34" charset="-120"/>
              </a:rPr>
              <a:t>optimize for the dominant channel first</a:t>
            </a:r>
            <a:r>
              <a:rPr lang="en-US" sz="750" dirty="0">
                <a:solidFill>
                  <a:srgbClr val="CFCBBF"/>
                </a:solidFill>
                <a:latin typeface="Raleway" pitchFamily="34" charset="0"/>
                <a:ea typeface="Raleway" pitchFamily="34" charset="-122"/>
                <a:cs typeface="Raleway" pitchFamily="34" charset="-120"/>
              </a:rPr>
              <a:t> rather than attempting dual-channel excellence initially. Delivery-first strategies appear more viable given voting patterns.</a:t>
            </a:r>
            <a:endParaRPr lang="en-US" sz="750" dirty="0"/>
          </a:p>
        </p:txBody>
      </p:sp>
    </p:spTree>
    <p:extLst>
      <p:ext uri="{BB962C8B-B14F-4D97-AF65-F5344CB8AC3E}">
        <p14:creationId xmlns:p14="http://schemas.microsoft.com/office/powerpoint/2010/main" val="24130071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432911" y="297656"/>
            <a:ext cx="3678198" cy="338257"/>
          </a:xfrm>
          <a:prstGeom prst="rect">
            <a:avLst/>
          </a:prstGeom>
          <a:noFill/>
          <a:ln/>
        </p:spPr>
        <p:txBody>
          <a:bodyPr wrap="none" lIns="0" tIns="0" rIns="0" bIns="0" rtlCol="0" anchor="t"/>
          <a:lstStyle/>
          <a:p>
            <a:pPr marL="0" indent="0" algn="l">
              <a:lnSpc>
                <a:spcPts val="2650"/>
              </a:lnSpc>
              <a:buNone/>
            </a:pPr>
            <a:r>
              <a:rPr lang="en-US" sz="2100" dirty="0">
                <a:solidFill>
                  <a:srgbClr val="F2E782"/>
                </a:solidFill>
                <a:latin typeface="Prata" pitchFamily="34" charset="0"/>
                <a:ea typeface="Prata" pitchFamily="34" charset="-122"/>
                <a:cs typeface="Prata" pitchFamily="34" charset="-120"/>
              </a:rPr>
              <a:t>Strategic Recommendations</a:t>
            </a:r>
            <a:endParaRPr lang="en-US" sz="2100" dirty="0"/>
          </a:p>
        </p:txBody>
      </p:sp>
      <p:sp>
        <p:nvSpPr>
          <p:cNvPr id="3" name="Shape 1"/>
          <p:cNvSpPr/>
          <p:nvPr/>
        </p:nvSpPr>
        <p:spPr>
          <a:xfrm>
            <a:off x="432911" y="852368"/>
            <a:ext cx="4516041" cy="1575792"/>
          </a:xfrm>
          <a:prstGeom prst="roundRect">
            <a:avLst>
              <a:gd name="adj" fmla="val 1030"/>
            </a:avLst>
          </a:prstGeom>
          <a:solidFill>
            <a:srgbClr val="3A3B3C"/>
          </a:solidFill>
          <a:ln/>
        </p:spPr>
      </p:sp>
      <p:pic>
        <p:nvPicPr>
          <p:cNvPr id="4" name="Image 0" descr="preencoded.png"/>
          <p:cNvPicPr>
            <a:picLocks noChangeAspect="1"/>
          </p:cNvPicPr>
          <p:nvPr/>
        </p:nvPicPr>
        <p:blipFill>
          <a:blip r:embed="rId3"/>
          <a:stretch>
            <a:fillRect/>
          </a:stretch>
        </p:blipFill>
        <p:spPr>
          <a:xfrm>
            <a:off x="541139" y="960596"/>
            <a:ext cx="324683" cy="324683"/>
          </a:xfrm>
          <a:prstGeom prst="rect">
            <a:avLst/>
          </a:prstGeom>
        </p:spPr>
      </p:pic>
      <p:pic>
        <p:nvPicPr>
          <p:cNvPr id="5" name="Image 1"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30436" y="1049774"/>
            <a:ext cx="146090" cy="146090"/>
          </a:xfrm>
          <a:prstGeom prst="rect">
            <a:avLst/>
          </a:prstGeom>
        </p:spPr>
      </p:pic>
      <p:sp>
        <p:nvSpPr>
          <p:cNvPr id="6" name="Text 2"/>
          <p:cNvSpPr/>
          <p:nvPr/>
        </p:nvSpPr>
        <p:spPr>
          <a:xfrm>
            <a:off x="541139" y="1393508"/>
            <a:ext cx="1622346" cy="169069"/>
          </a:xfrm>
          <a:prstGeom prst="rect">
            <a:avLst/>
          </a:prstGeom>
          <a:noFill/>
          <a:ln/>
        </p:spPr>
        <p:txBody>
          <a:bodyPr wrap="none" lIns="0" tIns="0" rIns="0" bIns="0" rtlCol="0" anchor="t"/>
          <a:lstStyle/>
          <a:p>
            <a:pPr marL="0" indent="0" algn="l">
              <a:lnSpc>
                <a:spcPts val="1300"/>
              </a:lnSpc>
              <a:buNone/>
            </a:pPr>
            <a:r>
              <a:rPr lang="en-US" sz="1050" dirty="0">
                <a:solidFill>
                  <a:srgbClr val="CFCBBF"/>
                </a:solidFill>
                <a:latin typeface="Prata" pitchFamily="34" charset="0"/>
                <a:ea typeface="Prata" pitchFamily="34" charset="-122"/>
                <a:cs typeface="Prata" pitchFamily="34" charset="-120"/>
              </a:rPr>
              <a:t>Optimal Cuisine Strategy</a:t>
            </a:r>
            <a:endParaRPr lang="en-US" sz="1050" dirty="0"/>
          </a:p>
        </p:txBody>
      </p:sp>
      <p:sp>
        <p:nvSpPr>
          <p:cNvPr id="7" name="Text 3"/>
          <p:cNvSpPr/>
          <p:nvPr/>
        </p:nvSpPr>
        <p:spPr>
          <a:xfrm>
            <a:off x="541139" y="1627465"/>
            <a:ext cx="4299585" cy="519351"/>
          </a:xfrm>
          <a:prstGeom prst="rect">
            <a:avLst/>
          </a:prstGeom>
          <a:noFill/>
          <a:ln/>
        </p:spPr>
        <p:txBody>
          <a:bodyPr wrap="square" lIns="0" tIns="0" rIns="0" bIns="0" rtlCol="0" anchor="t"/>
          <a:lstStyle/>
          <a:p>
            <a:pPr marL="0" indent="0" algn="l">
              <a:lnSpc>
                <a:spcPts val="1350"/>
              </a:lnSpc>
              <a:buNone/>
            </a:pPr>
            <a:r>
              <a:rPr lang="en-US" sz="850" dirty="0">
                <a:solidFill>
                  <a:srgbClr val="CFCBBF"/>
                </a:solidFill>
                <a:latin typeface="Raleway" pitchFamily="34" charset="0"/>
                <a:ea typeface="Raleway" pitchFamily="34" charset="-122"/>
                <a:cs typeface="Raleway" pitchFamily="34" charset="-120"/>
              </a:rPr>
              <a:t>Target </a:t>
            </a:r>
            <a:r>
              <a:rPr lang="en-US" sz="850" b="1" dirty="0">
                <a:solidFill>
                  <a:srgbClr val="CFCBBF"/>
                </a:solidFill>
                <a:latin typeface="Raleway" pitchFamily="34" charset="0"/>
                <a:ea typeface="Raleway" pitchFamily="34" charset="-122"/>
                <a:cs typeface="Raleway" pitchFamily="34" charset="-120"/>
              </a:rPr>
              <a:t>mid-tier categories</a:t>
            </a:r>
            <a:r>
              <a:rPr lang="en-US" sz="850" dirty="0">
                <a:solidFill>
                  <a:srgbClr val="CFCBBF"/>
                </a:solidFill>
                <a:latin typeface="Raleway" pitchFamily="34" charset="0"/>
                <a:ea typeface="Raleway" pitchFamily="34" charset="-122"/>
                <a:cs typeface="Raleway" pitchFamily="34" charset="-120"/>
              </a:rPr>
              <a:t> (Biryani, Bakery, BBQ) showing strong ratings (3.9+) with moderate competition. Avoid oversaturated Chinese/North Indian segments unless offering radical differentiation through fusion concepts or premium positioning.</a:t>
            </a:r>
            <a:endParaRPr lang="en-US" sz="850" dirty="0"/>
          </a:p>
        </p:txBody>
      </p:sp>
      <p:sp>
        <p:nvSpPr>
          <p:cNvPr id="8" name="Shape 4"/>
          <p:cNvSpPr/>
          <p:nvPr/>
        </p:nvSpPr>
        <p:spPr>
          <a:xfrm>
            <a:off x="5057180" y="852368"/>
            <a:ext cx="4516041" cy="1575792"/>
          </a:xfrm>
          <a:prstGeom prst="roundRect">
            <a:avLst>
              <a:gd name="adj" fmla="val 1030"/>
            </a:avLst>
          </a:prstGeom>
          <a:solidFill>
            <a:srgbClr val="3A3B3C"/>
          </a:solidFill>
          <a:ln/>
        </p:spPr>
      </p:sp>
      <p:pic>
        <p:nvPicPr>
          <p:cNvPr id="9" name="Image 2" descr="preencoded.png"/>
          <p:cNvPicPr>
            <a:picLocks noChangeAspect="1"/>
          </p:cNvPicPr>
          <p:nvPr/>
        </p:nvPicPr>
        <p:blipFill>
          <a:blip r:embed="rId6"/>
          <a:stretch>
            <a:fillRect/>
          </a:stretch>
        </p:blipFill>
        <p:spPr>
          <a:xfrm>
            <a:off x="5165408" y="960596"/>
            <a:ext cx="324683" cy="324683"/>
          </a:xfrm>
          <a:prstGeom prst="rect">
            <a:avLst/>
          </a:prstGeom>
        </p:spPr>
      </p:pic>
      <p:pic>
        <p:nvPicPr>
          <p:cNvPr id="10" name="Image 3"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254704" y="1049774"/>
            <a:ext cx="146090" cy="146090"/>
          </a:xfrm>
          <a:prstGeom prst="rect">
            <a:avLst/>
          </a:prstGeom>
        </p:spPr>
      </p:pic>
      <p:sp>
        <p:nvSpPr>
          <p:cNvPr id="11" name="Text 5"/>
          <p:cNvSpPr/>
          <p:nvPr/>
        </p:nvSpPr>
        <p:spPr>
          <a:xfrm>
            <a:off x="5165408" y="1393508"/>
            <a:ext cx="1353026" cy="169069"/>
          </a:xfrm>
          <a:prstGeom prst="rect">
            <a:avLst/>
          </a:prstGeom>
          <a:noFill/>
          <a:ln/>
        </p:spPr>
        <p:txBody>
          <a:bodyPr wrap="none" lIns="0" tIns="0" rIns="0" bIns="0" rtlCol="0" anchor="t"/>
          <a:lstStyle/>
          <a:p>
            <a:pPr marL="0" indent="0" algn="l">
              <a:lnSpc>
                <a:spcPts val="1300"/>
              </a:lnSpc>
              <a:buNone/>
            </a:pPr>
            <a:r>
              <a:rPr lang="en-US" sz="1050" dirty="0">
                <a:solidFill>
                  <a:srgbClr val="CFCBBF"/>
                </a:solidFill>
                <a:latin typeface="Prata" pitchFamily="34" charset="0"/>
                <a:ea typeface="Prata" pitchFamily="34" charset="-122"/>
                <a:cs typeface="Prata" pitchFamily="34" charset="-120"/>
              </a:rPr>
              <a:t>Geographic Priority</a:t>
            </a:r>
            <a:endParaRPr lang="en-US" sz="1050" dirty="0"/>
          </a:p>
        </p:txBody>
      </p:sp>
      <p:sp>
        <p:nvSpPr>
          <p:cNvPr id="12" name="Text 6"/>
          <p:cNvSpPr/>
          <p:nvPr/>
        </p:nvSpPr>
        <p:spPr>
          <a:xfrm>
            <a:off x="5165408" y="1627465"/>
            <a:ext cx="4299585" cy="519351"/>
          </a:xfrm>
          <a:prstGeom prst="rect">
            <a:avLst/>
          </a:prstGeom>
          <a:noFill/>
          <a:ln/>
        </p:spPr>
        <p:txBody>
          <a:bodyPr wrap="square" lIns="0" tIns="0" rIns="0" bIns="0" rtlCol="0" anchor="t"/>
          <a:lstStyle/>
          <a:p>
            <a:pPr marL="0" indent="0" algn="l">
              <a:lnSpc>
                <a:spcPts val="1350"/>
              </a:lnSpc>
              <a:buNone/>
            </a:pPr>
            <a:r>
              <a:rPr lang="en-US" sz="850" dirty="0">
                <a:solidFill>
                  <a:srgbClr val="EEE27D"/>
                </a:solidFill>
                <a:latin typeface="Raleway" pitchFamily="34" charset="0"/>
                <a:ea typeface="Raleway" pitchFamily="34" charset="-122"/>
                <a:cs typeface="Raleway" pitchFamily="34" charset="-120"/>
              </a:rPr>
              <a:t>Enter Hyderabad first</a:t>
            </a:r>
            <a:r>
              <a:rPr lang="en-US" sz="850" dirty="0">
                <a:solidFill>
                  <a:srgbClr val="CFCBBF"/>
                </a:solidFill>
                <a:latin typeface="Raleway" pitchFamily="34" charset="0"/>
                <a:ea typeface="Raleway" pitchFamily="34" charset="-122"/>
                <a:cs typeface="Raleway" pitchFamily="34" charset="-120"/>
              </a:rPr>
              <a:t> due to highest consumer engagement metrics (total votes) despite similar quality levels across metros. The elevated activity provides faster learning cycles and customer acquisition opportunities.</a:t>
            </a:r>
            <a:endParaRPr lang="en-US" sz="850" dirty="0"/>
          </a:p>
        </p:txBody>
      </p:sp>
      <p:sp>
        <p:nvSpPr>
          <p:cNvPr id="13" name="Shape 7"/>
          <p:cNvSpPr/>
          <p:nvPr/>
        </p:nvSpPr>
        <p:spPr>
          <a:xfrm>
            <a:off x="9681448" y="852368"/>
            <a:ext cx="4516041" cy="1575792"/>
          </a:xfrm>
          <a:prstGeom prst="roundRect">
            <a:avLst>
              <a:gd name="adj" fmla="val 1030"/>
            </a:avLst>
          </a:prstGeom>
          <a:solidFill>
            <a:srgbClr val="3A3B3C"/>
          </a:solidFill>
          <a:ln/>
        </p:spPr>
      </p:sp>
      <p:pic>
        <p:nvPicPr>
          <p:cNvPr id="14" name="Image 4" descr="preencoded.png"/>
          <p:cNvPicPr>
            <a:picLocks noChangeAspect="1"/>
          </p:cNvPicPr>
          <p:nvPr/>
        </p:nvPicPr>
        <p:blipFill>
          <a:blip r:embed="rId9"/>
          <a:stretch>
            <a:fillRect/>
          </a:stretch>
        </p:blipFill>
        <p:spPr>
          <a:xfrm>
            <a:off x="9789676" y="960596"/>
            <a:ext cx="324683" cy="324683"/>
          </a:xfrm>
          <a:prstGeom prst="rect">
            <a:avLst/>
          </a:prstGeom>
        </p:spPr>
      </p:pic>
      <p:pic>
        <p:nvPicPr>
          <p:cNvPr id="15" name="Image 5" descr="preencoded.png"/>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878973" y="1049774"/>
            <a:ext cx="146090" cy="146090"/>
          </a:xfrm>
          <a:prstGeom prst="rect">
            <a:avLst/>
          </a:prstGeom>
        </p:spPr>
      </p:pic>
      <p:sp>
        <p:nvSpPr>
          <p:cNvPr id="16" name="Text 8"/>
          <p:cNvSpPr/>
          <p:nvPr/>
        </p:nvSpPr>
        <p:spPr>
          <a:xfrm>
            <a:off x="9789676" y="1393508"/>
            <a:ext cx="1353026" cy="169069"/>
          </a:xfrm>
          <a:prstGeom prst="rect">
            <a:avLst/>
          </a:prstGeom>
          <a:noFill/>
          <a:ln/>
        </p:spPr>
        <p:txBody>
          <a:bodyPr wrap="none" lIns="0" tIns="0" rIns="0" bIns="0" rtlCol="0" anchor="t"/>
          <a:lstStyle/>
          <a:p>
            <a:pPr marL="0" indent="0" algn="l">
              <a:lnSpc>
                <a:spcPts val="1300"/>
              </a:lnSpc>
              <a:buNone/>
            </a:pPr>
            <a:r>
              <a:rPr lang="en-US" sz="1050" dirty="0">
                <a:solidFill>
                  <a:srgbClr val="CFCBBF"/>
                </a:solidFill>
                <a:latin typeface="Prata" pitchFamily="34" charset="0"/>
                <a:ea typeface="Prata" pitchFamily="34" charset="-122"/>
                <a:cs typeface="Prata" pitchFamily="34" charset="-120"/>
              </a:rPr>
              <a:t>Channel Focus</a:t>
            </a:r>
            <a:endParaRPr lang="en-US" sz="1050" dirty="0"/>
          </a:p>
        </p:txBody>
      </p:sp>
      <p:sp>
        <p:nvSpPr>
          <p:cNvPr id="17" name="Text 9"/>
          <p:cNvSpPr/>
          <p:nvPr/>
        </p:nvSpPr>
        <p:spPr>
          <a:xfrm>
            <a:off x="9789676" y="1627465"/>
            <a:ext cx="4299585" cy="692467"/>
          </a:xfrm>
          <a:prstGeom prst="rect">
            <a:avLst/>
          </a:prstGeom>
          <a:noFill/>
          <a:ln/>
        </p:spPr>
        <p:txBody>
          <a:bodyPr wrap="square" lIns="0" tIns="0" rIns="0" bIns="0" rtlCol="0" anchor="t"/>
          <a:lstStyle/>
          <a:p>
            <a:pPr marL="0" indent="0" algn="l">
              <a:lnSpc>
                <a:spcPts val="1350"/>
              </a:lnSpc>
              <a:buNone/>
            </a:pPr>
            <a:r>
              <a:rPr lang="en-US" sz="850" dirty="0">
                <a:solidFill>
                  <a:srgbClr val="CFCBBF"/>
                </a:solidFill>
                <a:latin typeface="Raleway" pitchFamily="34" charset="0"/>
                <a:ea typeface="Raleway" pitchFamily="34" charset="-122"/>
                <a:cs typeface="Raleway" pitchFamily="34" charset="-120"/>
              </a:rPr>
              <a:t>Launch with a </a:t>
            </a:r>
            <a:r>
              <a:rPr lang="en-US" sz="850" b="1" dirty="0">
                <a:solidFill>
                  <a:srgbClr val="CFCBBF"/>
                </a:solidFill>
                <a:latin typeface="Raleway" pitchFamily="34" charset="0"/>
                <a:ea typeface="Raleway" pitchFamily="34" charset="-122"/>
                <a:cs typeface="Raleway" pitchFamily="34" charset="-120"/>
              </a:rPr>
              <a:t>delivery-first strategy</a:t>
            </a:r>
            <a:r>
              <a:rPr lang="en-US" sz="850" dirty="0">
                <a:solidFill>
                  <a:srgbClr val="CFCBBF"/>
                </a:solidFill>
                <a:latin typeface="Raleway" pitchFamily="34" charset="0"/>
                <a:ea typeface="Raleway" pitchFamily="34" charset="-122"/>
                <a:cs typeface="Raleway" pitchFamily="34" charset="-120"/>
              </a:rPr>
              <a:t> given higher vote volumes and wider engagement distribution in delivery channels. Optimize operations for delivery excellence before expanding to dine-in experiences, as the two channels show weak operational correlation.</a:t>
            </a:r>
            <a:endParaRPr lang="en-US" sz="850" dirty="0"/>
          </a:p>
        </p:txBody>
      </p:sp>
      <p:sp>
        <p:nvSpPr>
          <p:cNvPr id="18" name="Shape 10"/>
          <p:cNvSpPr/>
          <p:nvPr/>
        </p:nvSpPr>
        <p:spPr>
          <a:xfrm>
            <a:off x="432911" y="2603930"/>
            <a:ext cx="13764578" cy="21074"/>
          </a:xfrm>
          <a:prstGeom prst="rect">
            <a:avLst/>
          </a:prstGeom>
          <a:solidFill>
            <a:srgbClr val="CFCBBF">
              <a:alpha val="50000"/>
            </a:srgbClr>
          </a:solidFill>
          <a:ln/>
        </p:spPr>
      </p:sp>
      <p:sp>
        <p:nvSpPr>
          <p:cNvPr id="19" name="Text 11"/>
          <p:cNvSpPr/>
          <p:nvPr/>
        </p:nvSpPr>
        <p:spPr>
          <a:xfrm>
            <a:off x="432911" y="2854881"/>
            <a:ext cx="1623536" cy="203002"/>
          </a:xfrm>
          <a:prstGeom prst="rect">
            <a:avLst/>
          </a:prstGeom>
          <a:noFill/>
          <a:ln/>
        </p:spPr>
        <p:txBody>
          <a:bodyPr wrap="none" lIns="0" tIns="0" rIns="0" bIns="0" rtlCol="0" anchor="t"/>
          <a:lstStyle/>
          <a:p>
            <a:pPr marL="0" indent="0" algn="l">
              <a:lnSpc>
                <a:spcPts val="1550"/>
              </a:lnSpc>
              <a:buNone/>
            </a:pPr>
            <a:r>
              <a:rPr lang="en-US" sz="1250" dirty="0">
                <a:solidFill>
                  <a:srgbClr val="F2E782"/>
                </a:solidFill>
                <a:latin typeface="Prata" pitchFamily="34" charset="0"/>
                <a:ea typeface="Prata" pitchFamily="34" charset="-122"/>
                <a:cs typeface="Prata" pitchFamily="34" charset="-120"/>
              </a:rPr>
              <a:t>Execution Priorities</a:t>
            </a:r>
            <a:endParaRPr lang="en-US" sz="1250" dirty="0"/>
          </a:p>
        </p:txBody>
      </p:sp>
      <p:sp>
        <p:nvSpPr>
          <p:cNvPr id="20" name="Text 12"/>
          <p:cNvSpPr/>
          <p:nvPr/>
        </p:nvSpPr>
        <p:spPr>
          <a:xfrm>
            <a:off x="432911" y="3166110"/>
            <a:ext cx="6750248" cy="173117"/>
          </a:xfrm>
          <a:prstGeom prst="rect">
            <a:avLst/>
          </a:prstGeom>
          <a:noFill/>
          <a:ln/>
        </p:spPr>
        <p:txBody>
          <a:bodyPr wrap="none" lIns="0" tIns="0" rIns="0" bIns="0" rtlCol="0" anchor="t"/>
          <a:lstStyle/>
          <a:p>
            <a:pPr marL="342900" indent="-342900" algn="l">
              <a:lnSpc>
                <a:spcPts val="1350"/>
              </a:lnSpc>
              <a:buSzPct val="100000"/>
              <a:buFont typeface="+mj-lt"/>
              <a:buAutoNum type="arabicPeriod"/>
            </a:pPr>
            <a:r>
              <a:rPr lang="en-US" sz="850" dirty="0">
                <a:solidFill>
                  <a:srgbClr val="CFCBBF"/>
                </a:solidFill>
                <a:latin typeface="Raleway" pitchFamily="34" charset="0"/>
                <a:ea typeface="Raleway" pitchFamily="34" charset="-122"/>
                <a:cs typeface="Raleway" pitchFamily="34" charset="-120"/>
              </a:rPr>
              <a:t>Conduct localized consumer research in Hyderabad's high-engagement neighborhoods</a:t>
            </a:r>
            <a:endParaRPr lang="en-US" sz="850" dirty="0"/>
          </a:p>
        </p:txBody>
      </p:sp>
      <p:sp>
        <p:nvSpPr>
          <p:cNvPr id="21" name="Text 13"/>
          <p:cNvSpPr/>
          <p:nvPr/>
        </p:nvSpPr>
        <p:spPr>
          <a:xfrm>
            <a:off x="432911" y="3377089"/>
            <a:ext cx="6750248" cy="173117"/>
          </a:xfrm>
          <a:prstGeom prst="rect">
            <a:avLst/>
          </a:prstGeom>
          <a:noFill/>
          <a:ln/>
        </p:spPr>
        <p:txBody>
          <a:bodyPr wrap="none" lIns="0" tIns="0" rIns="0" bIns="0" rtlCol="0" anchor="t"/>
          <a:lstStyle/>
          <a:p>
            <a:pPr marL="342900" indent="-342900" algn="l">
              <a:lnSpc>
                <a:spcPts val="1350"/>
              </a:lnSpc>
              <a:buSzPct val="100000"/>
              <a:buFont typeface="+mj-lt"/>
              <a:buAutoNum type="arabicPeriod" startAt="2"/>
            </a:pPr>
            <a:r>
              <a:rPr lang="en-US" sz="850" dirty="0">
                <a:solidFill>
                  <a:srgbClr val="CFCBBF"/>
                </a:solidFill>
                <a:latin typeface="Raleway" pitchFamily="34" charset="0"/>
                <a:ea typeface="Raleway" pitchFamily="34" charset="-122"/>
                <a:cs typeface="Raleway" pitchFamily="34" charset="-120"/>
              </a:rPr>
              <a:t>Develop delivery-optimized menu focusing on travel-resistant items</a:t>
            </a:r>
            <a:endParaRPr lang="en-US" sz="850" dirty="0"/>
          </a:p>
        </p:txBody>
      </p:sp>
      <p:sp>
        <p:nvSpPr>
          <p:cNvPr id="22" name="Text 14"/>
          <p:cNvSpPr/>
          <p:nvPr/>
        </p:nvSpPr>
        <p:spPr>
          <a:xfrm>
            <a:off x="432911" y="3588068"/>
            <a:ext cx="6750248" cy="173117"/>
          </a:xfrm>
          <a:prstGeom prst="rect">
            <a:avLst/>
          </a:prstGeom>
          <a:noFill/>
          <a:ln/>
        </p:spPr>
        <p:txBody>
          <a:bodyPr wrap="none" lIns="0" tIns="0" rIns="0" bIns="0" rtlCol="0" anchor="t"/>
          <a:lstStyle/>
          <a:p>
            <a:pPr marL="342900" indent="-342900" algn="l">
              <a:lnSpc>
                <a:spcPts val="1350"/>
              </a:lnSpc>
              <a:buSzPct val="100000"/>
              <a:buFont typeface="+mj-lt"/>
              <a:buAutoNum type="arabicPeriod" startAt="3"/>
            </a:pPr>
            <a:r>
              <a:rPr lang="en-US" sz="850" dirty="0">
                <a:solidFill>
                  <a:srgbClr val="CFCBBF"/>
                </a:solidFill>
                <a:latin typeface="Raleway" pitchFamily="34" charset="0"/>
                <a:ea typeface="Raleway" pitchFamily="34" charset="-122"/>
                <a:cs typeface="Raleway" pitchFamily="34" charset="-120"/>
              </a:rPr>
              <a:t>Establish quality benchmarks targeting 4.0+ ratings within first 6 months</a:t>
            </a:r>
            <a:endParaRPr lang="en-US" sz="850" dirty="0"/>
          </a:p>
        </p:txBody>
      </p:sp>
      <p:sp>
        <p:nvSpPr>
          <p:cNvPr id="23" name="Text 15"/>
          <p:cNvSpPr/>
          <p:nvPr/>
        </p:nvSpPr>
        <p:spPr>
          <a:xfrm>
            <a:off x="432911" y="3799046"/>
            <a:ext cx="6750248" cy="173117"/>
          </a:xfrm>
          <a:prstGeom prst="rect">
            <a:avLst/>
          </a:prstGeom>
          <a:noFill/>
          <a:ln/>
        </p:spPr>
        <p:txBody>
          <a:bodyPr wrap="none" lIns="0" tIns="0" rIns="0" bIns="0" rtlCol="0" anchor="t"/>
          <a:lstStyle/>
          <a:p>
            <a:pPr marL="342900" indent="-342900" algn="l">
              <a:lnSpc>
                <a:spcPts val="1350"/>
              </a:lnSpc>
              <a:buSzPct val="100000"/>
              <a:buFont typeface="+mj-lt"/>
              <a:buAutoNum type="arabicPeriod" startAt="4"/>
            </a:pPr>
            <a:r>
              <a:rPr lang="en-US" sz="850" dirty="0">
                <a:solidFill>
                  <a:srgbClr val="CFCBBF"/>
                </a:solidFill>
                <a:latin typeface="Raleway" pitchFamily="34" charset="0"/>
                <a:ea typeface="Raleway" pitchFamily="34" charset="-122"/>
                <a:cs typeface="Raleway" pitchFamily="34" charset="-120"/>
              </a:rPr>
              <a:t>Monitor competitor pricing within selected cuisine category (±15% bandwidth)</a:t>
            </a:r>
            <a:endParaRPr lang="en-US" sz="850" dirty="0"/>
          </a:p>
        </p:txBody>
      </p:sp>
      <p:sp>
        <p:nvSpPr>
          <p:cNvPr id="24" name="Text 16"/>
          <p:cNvSpPr/>
          <p:nvPr/>
        </p:nvSpPr>
        <p:spPr>
          <a:xfrm>
            <a:off x="432911" y="4010025"/>
            <a:ext cx="6750248" cy="173117"/>
          </a:xfrm>
          <a:prstGeom prst="rect">
            <a:avLst/>
          </a:prstGeom>
          <a:noFill/>
          <a:ln/>
        </p:spPr>
        <p:txBody>
          <a:bodyPr wrap="none" lIns="0" tIns="0" rIns="0" bIns="0" rtlCol="0" anchor="t"/>
          <a:lstStyle/>
          <a:p>
            <a:pPr marL="342900" indent="-342900" algn="l">
              <a:lnSpc>
                <a:spcPts val="1350"/>
              </a:lnSpc>
              <a:buSzPct val="100000"/>
              <a:buFont typeface="+mj-lt"/>
              <a:buAutoNum type="arabicPeriod" startAt="5"/>
            </a:pPr>
            <a:r>
              <a:rPr lang="en-US" sz="850" dirty="0">
                <a:solidFill>
                  <a:srgbClr val="CFCBBF"/>
                </a:solidFill>
                <a:latin typeface="Raleway" pitchFamily="34" charset="0"/>
                <a:ea typeface="Raleway" pitchFamily="34" charset="-122"/>
                <a:cs typeface="Raleway" pitchFamily="34" charset="-120"/>
              </a:rPr>
              <a:t>Build feedback loops to rapidly iterate based on delivery rating patterns</a:t>
            </a:r>
            <a:endParaRPr lang="en-US" sz="850" dirty="0"/>
          </a:p>
        </p:txBody>
      </p:sp>
      <p:pic>
        <p:nvPicPr>
          <p:cNvPr id="25" name="Image 6" descr="preencoded.png"/>
          <p:cNvPicPr>
            <a:picLocks noChangeAspect="1"/>
          </p:cNvPicPr>
          <p:nvPr/>
        </p:nvPicPr>
        <p:blipFill>
          <a:blip r:embed="rId12"/>
          <a:stretch>
            <a:fillRect/>
          </a:stretch>
        </p:blipFill>
        <p:spPr>
          <a:xfrm>
            <a:off x="7339013" y="2647309"/>
            <a:ext cx="6750248" cy="5476921"/>
          </a:xfrm>
          <a:prstGeom prst="rect">
            <a:avLst/>
          </a:prstGeom>
        </p:spPr>
      </p:pic>
    </p:spTree>
    <p:extLst>
      <p:ext uri="{BB962C8B-B14F-4D97-AF65-F5344CB8AC3E}">
        <p14:creationId xmlns:p14="http://schemas.microsoft.com/office/powerpoint/2010/main" val="10233087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1028938"/>
            <a:ext cx="7666792" cy="620078"/>
          </a:xfrm>
          <a:prstGeom prst="rect">
            <a:avLst/>
          </a:prstGeom>
          <a:noFill/>
          <a:ln/>
        </p:spPr>
        <p:txBody>
          <a:bodyPr wrap="none" lIns="0" tIns="0" rIns="0" bIns="0" rtlCol="0" anchor="t"/>
          <a:lstStyle/>
          <a:p>
            <a:pPr marL="0" indent="0" algn="l">
              <a:lnSpc>
                <a:spcPts val="4850"/>
              </a:lnSpc>
              <a:buNone/>
            </a:pPr>
            <a:r>
              <a:rPr lang="en-US" sz="3900" dirty="0">
                <a:solidFill>
                  <a:srgbClr val="F2E782"/>
                </a:solidFill>
                <a:latin typeface="Prata" pitchFamily="34" charset="0"/>
                <a:ea typeface="Prata" pitchFamily="34" charset="-122"/>
                <a:cs typeface="Prata" pitchFamily="34" charset="-120"/>
              </a:rPr>
              <a:t>Dataset Overview and Structure</a:t>
            </a:r>
            <a:endParaRPr lang="en-US" sz="3900" dirty="0"/>
          </a:p>
        </p:txBody>
      </p:sp>
      <p:sp>
        <p:nvSpPr>
          <p:cNvPr id="3" name="Text 1"/>
          <p:cNvSpPr/>
          <p:nvPr/>
        </p:nvSpPr>
        <p:spPr>
          <a:xfrm>
            <a:off x="793790" y="2145030"/>
            <a:ext cx="2977039" cy="372070"/>
          </a:xfrm>
          <a:prstGeom prst="rect">
            <a:avLst/>
          </a:prstGeom>
          <a:noFill/>
          <a:ln/>
        </p:spPr>
        <p:txBody>
          <a:bodyPr wrap="none" lIns="0" tIns="0" rIns="0" bIns="0" rtlCol="0" anchor="t"/>
          <a:lstStyle/>
          <a:p>
            <a:pPr marL="0" indent="0" algn="l">
              <a:lnSpc>
                <a:spcPts val="2900"/>
              </a:lnSpc>
              <a:buNone/>
            </a:pPr>
            <a:r>
              <a:rPr lang="en-US" sz="2300" dirty="0">
                <a:solidFill>
                  <a:srgbClr val="F2E782"/>
                </a:solidFill>
                <a:latin typeface="Prata" pitchFamily="34" charset="0"/>
                <a:ea typeface="Prata" pitchFamily="34" charset="-122"/>
                <a:cs typeface="Prata" pitchFamily="34" charset="-120"/>
              </a:rPr>
              <a:t>Dataset Dimensions</a:t>
            </a:r>
            <a:endParaRPr lang="en-US" sz="2300" dirty="0"/>
          </a:p>
        </p:txBody>
      </p:sp>
      <p:sp>
        <p:nvSpPr>
          <p:cNvPr id="4" name="Text 2"/>
          <p:cNvSpPr/>
          <p:nvPr/>
        </p:nvSpPr>
        <p:spPr>
          <a:xfrm>
            <a:off x="793790" y="2715458"/>
            <a:ext cx="6279356" cy="1905238"/>
          </a:xfrm>
          <a:prstGeom prst="rect">
            <a:avLst/>
          </a:prstGeom>
          <a:noFill/>
          <a:ln/>
        </p:spPr>
        <p:txBody>
          <a:bodyPr wrap="square" lIns="0" tIns="0" rIns="0" bIns="0" rtlCol="0" anchor="t"/>
          <a:lstStyle/>
          <a:p>
            <a:pPr marL="0" indent="0" algn="l">
              <a:lnSpc>
                <a:spcPts val="2500"/>
              </a:lnSpc>
              <a:buNone/>
            </a:pPr>
            <a:r>
              <a:rPr lang="en-US" sz="1550" dirty="0">
                <a:solidFill>
                  <a:srgbClr val="CFCBBF"/>
                </a:solidFill>
                <a:latin typeface="Raleway" pitchFamily="34" charset="0"/>
                <a:ea typeface="Raleway" pitchFamily="34" charset="-122"/>
                <a:cs typeface="Raleway" pitchFamily="34" charset="-120"/>
              </a:rPr>
              <a:t>The Zomato dataset is a comprehensive collection containing </a:t>
            </a:r>
            <a:r>
              <a:rPr lang="en-US" sz="1550" b="1" dirty="0">
                <a:solidFill>
                  <a:srgbClr val="CFCBBF"/>
                </a:solidFill>
                <a:latin typeface="Raleway" pitchFamily="34" charset="0"/>
                <a:ea typeface="Raleway" pitchFamily="34" charset="-122"/>
                <a:cs typeface="Raleway" pitchFamily="34" charset="-120"/>
              </a:rPr>
              <a:t>57,421 rows</a:t>
            </a:r>
            <a:r>
              <a:rPr lang="en-US" sz="1550" dirty="0">
                <a:solidFill>
                  <a:srgbClr val="CFCBBF"/>
                </a:solidFill>
                <a:latin typeface="Raleway" pitchFamily="34" charset="0"/>
                <a:ea typeface="Raleway" pitchFamily="34" charset="-122"/>
                <a:cs typeface="Raleway" pitchFamily="34" charset="-120"/>
              </a:rPr>
              <a:t> and </a:t>
            </a:r>
            <a:r>
              <a:rPr lang="en-US" sz="1550" b="1" dirty="0">
                <a:solidFill>
                  <a:srgbClr val="CFCBBF"/>
                </a:solidFill>
                <a:latin typeface="Raleway" pitchFamily="34" charset="0"/>
                <a:ea typeface="Raleway" pitchFamily="34" charset="-122"/>
                <a:cs typeface="Raleway" pitchFamily="34" charset="-120"/>
              </a:rPr>
              <a:t>26 columns</a:t>
            </a:r>
            <a:r>
              <a:rPr lang="en-US" sz="1550" dirty="0">
                <a:solidFill>
                  <a:srgbClr val="CFCBBF"/>
                </a:solidFill>
                <a:latin typeface="Raleway" pitchFamily="34" charset="0"/>
                <a:ea typeface="Raleway" pitchFamily="34" charset="-122"/>
                <a:cs typeface="Raleway" pitchFamily="34" charset="-120"/>
              </a:rPr>
              <a:t>, representing individual menu items from restaurants across multiple Indian cities. This dataset provides a rich foundation for exploratory data analysis, enabling insights into restaurant performance, pricing strategies, customer preferences, and regional dining trends.</a:t>
            </a:r>
            <a:endParaRPr lang="en-US" sz="1550" dirty="0"/>
          </a:p>
        </p:txBody>
      </p:sp>
      <p:sp>
        <p:nvSpPr>
          <p:cNvPr id="5" name="Text 3"/>
          <p:cNvSpPr/>
          <p:nvPr/>
        </p:nvSpPr>
        <p:spPr>
          <a:xfrm>
            <a:off x="793790" y="4799290"/>
            <a:ext cx="6279356" cy="2222778"/>
          </a:xfrm>
          <a:prstGeom prst="rect">
            <a:avLst/>
          </a:prstGeom>
          <a:noFill/>
          <a:ln/>
        </p:spPr>
        <p:txBody>
          <a:bodyPr wrap="square" lIns="0" tIns="0" rIns="0" bIns="0" rtlCol="0" anchor="t"/>
          <a:lstStyle/>
          <a:p>
            <a:pPr marL="0" indent="0" algn="l">
              <a:lnSpc>
                <a:spcPts val="2500"/>
              </a:lnSpc>
              <a:buNone/>
            </a:pPr>
            <a:r>
              <a:rPr lang="en-US" sz="1550" dirty="0">
                <a:solidFill>
                  <a:srgbClr val="CFCBBF"/>
                </a:solidFill>
                <a:latin typeface="Raleway" pitchFamily="34" charset="0"/>
                <a:ea typeface="Raleway" pitchFamily="34" charset="-122"/>
                <a:cs typeface="Raleway" pitchFamily="34" charset="-120"/>
              </a:rPr>
              <a:t>The data structure includes categorical variables (restaurant names, cuisines, cities), numerical ratings (dining and delivery), pricing information, vote counts, and engineered features like popularity metrics and price-per-vote ratios. The dataset's granularity at the menu-item level offers unique opportunities to analyze not just restaurant performance, but specific dish popularity and pricing patterns.</a:t>
            </a:r>
            <a:endParaRPr lang="en-US" sz="1550" dirty="0"/>
          </a:p>
        </p:txBody>
      </p:sp>
      <p:sp>
        <p:nvSpPr>
          <p:cNvPr id="6" name="Text 4"/>
          <p:cNvSpPr/>
          <p:nvPr/>
        </p:nvSpPr>
        <p:spPr>
          <a:xfrm>
            <a:off x="7564874" y="2145030"/>
            <a:ext cx="3571637" cy="372070"/>
          </a:xfrm>
          <a:prstGeom prst="rect">
            <a:avLst/>
          </a:prstGeom>
          <a:noFill/>
          <a:ln/>
        </p:spPr>
        <p:txBody>
          <a:bodyPr wrap="none" lIns="0" tIns="0" rIns="0" bIns="0" rtlCol="0" anchor="t"/>
          <a:lstStyle/>
          <a:p>
            <a:pPr marL="0" indent="0" algn="l">
              <a:lnSpc>
                <a:spcPts val="2900"/>
              </a:lnSpc>
              <a:buNone/>
            </a:pPr>
            <a:r>
              <a:rPr lang="en-US" sz="2300" dirty="0">
                <a:solidFill>
                  <a:srgbClr val="F2E782"/>
                </a:solidFill>
                <a:latin typeface="Prata" pitchFamily="34" charset="0"/>
                <a:ea typeface="Prata" pitchFamily="34" charset="-122"/>
                <a:cs typeface="Prata" pitchFamily="34" charset="-120"/>
              </a:rPr>
              <a:t>Data Quality Assessment</a:t>
            </a:r>
            <a:endParaRPr lang="en-US" sz="2300" dirty="0"/>
          </a:p>
        </p:txBody>
      </p:sp>
      <p:sp>
        <p:nvSpPr>
          <p:cNvPr id="7" name="Text 5"/>
          <p:cNvSpPr/>
          <p:nvPr/>
        </p:nvSpPr>
        <p:spPr>
          <a:xfrm>
            <a:off x="7564874" y="2715458"/>
            <a:ext cx="6279356" cy="1587698"/>
          </a:xfrm>
          <a:prstGeom prst="rect">
            <a:avLst/>
          </a:prstGeom>
          <a:noFill/>
          <a:ln/>
        </p:spPr>
        <p:txBody>
          <a:bodyPr wrap="square" lIns="0" tIns="0" rIns="0" bIns="0" rtlCol="0" anchor="t"/>
          <a:lstStyle/>
          <a:p>
            <a:pPr marL="0" indent="0" algn="l">
              <a:lnSpc>
                <a:spcPts val="2500"/>
              </a:lnSpc>
              <a:buNone/>
            </a:pPr>
            <a:r>
              <a:rPr lang="en-US" sz="1550" dirty="0">
                <a:solidFill>
                  <a:srgbClr val="CFCBBF"/>
                </a:solidFill>
                <a:latin typeface="Raleway" pitchFamily="34" charset="0"/>
                <a:ea typeface="Raleway" pitchFamily="34" charset="-122"/>
                <a:cs typeface="Raleway" pitchFamily="34" charset="-120"/>
              </a:rPr>
              <a:t>The dataset demonstrates excellent data completeness with </a:t>
            </a:r>
            <a:r>
              <a:rPr lang="en-US" sz="1550" b="1" dirty="0">
                <a:solidFill>
                  <a:srgbClr val="CFCBBF"/>
                </a:solidFill>
                <a:latin typeface="Raleway" pitchFamily="34" charset="0"/>
                <a:ea typeface="Raleway" pitchFamily="34" charset="-122"/>
                <a:cs typeface="Raleway" pitchFamily="34" charset="-120"/>
              </a:rPr>
              <a:t>zero null values</a:t>
            </a:r>
            <a:r>
              <a:rPr lang="en-US" sz="1550" dirty="0">
                <a:solidFill>
                  <a:srgbClr val="CFCBBF"/>
                </a:solidFill>
                <a:latin typeface="Raleway" pitchFamily="34" charset="0"/>
                <a:ea typeface="Raleway" pitchFamily="34" charset="-122"/>
                <a:cs typeface="Raleway" pitchFamily="34" charset="-120"/>
              </a:rPr>
              <a:t> across all 26 columns, which is relatively rare in real-world datasets. This completeness eliminates the need for imputation strategies and allows analysts to focus immediately on exploratory analysis and visualization.</a:t>
            </a:r>
            <a:endParaRPr lang="en-US" sz="1550" dirty="0"/>
          </a:p>
        </p:txBody>
      </p:sp>
      <p:sp>
        <p:nvSpPr>
          <p:cNvPr id="8" name="Text 6"/>
          <p:cNvSpPr/>
          <p:nvPr/>
        </p:nvSpPr>
        <p:spPr>
          <a:xfrm>
            <a:off x="7564874" y="4481751"/>
            <a:ext cx="6279356" cy="2222778"/>
          </a:xfrm>
          <a:prstGeom prst="rect">
            <a:avLst/>
          </a:prstGeom>
          <a:noFill/>
          <a:ln/>
        </p:spPr>
        <p:txBody>
          <a:bodyPr wrap="square" lIns="0" tIns="0" rIns="0" bIns="0" rtlCol="0" anchor="t"/>
          <a:lstStyle/>
          <a:p>
            <a:pPr marL="0" indent="0" algn="l">
              <a:lnSpc>
                <a:spcPts val="2500"/>
              </a:lnSpc>
              <a:buNone/>
            </a:pPr>
            <a:r>
              <a:rPr lang="en-US" sz="1550" dirty="0">
                <a:solidFill>
                  <a:srgbClr val="CFCBBF"/>
                </a:solidFill>
                <a:latin typeface="Raleway" pitchFamily="34" charset="0"/>
                <a:ea typeface="Raleway" pitchFamily="34" charset="-122"/>
                <a:cs typeface="Raleway" pitchFamily="34" charset="-120"/>
              </a:rPr>
              <a:t>The data types are appropriately assigned: 14 float64 columns for numerical metrics (ratings, prices, aggregated statistics), 6 int64 columns for count data (votes, binary flags), and 6 object columns for categorical information (names, locations, cuisine types). The memory footprint is manageable at 11.4+ MB, making it suitable for analysis in standard computing environments without requiring specialized big data tools.</a:t>
            </a:r>
            <a:endParaRPr lang="en-US" sz="155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alpha val="80000"/>
            </a:srgbClr>
          </a:solidFill>
          <a:ln/>
        </p:spPr>
      </p:sp>
      <p:sp>
        <p:nvSpPr>
          <p:cNvPr id="4" name="Text 1"/>
          <p:cNvSpPr/>
          <p:nvPr/>
        </p:nvSpPr>
        <p:spPr>
          <a:xfrm>
            <a:off x="793790" y="3187065"/>
            <a:ext cx="4961811" cy="620078"/>
          </a:xfrm>
          <a:prstGeom prst="rect">
            <a:avLst/>
          </a:prstGeom>
          <a:noFill/>
          <a:ln/>
        </p:spPr>
        <p:txBody>
          <a:bodyPr wrap="none" lIns="0" tIns="0" rIns="0" bIns="0" rtlCol="0" anchor="t"/>
          <a:lstStyle/>
          <a:p>
            <a:pPr marL="0" indent="0" algn="l">
              <a:lnSpc>
                <a:spcPts val="4850"/>
              </a:lnSpc>
              <a:buNone/>
            </a:pPr>
            <a:r>
              <a:rPr lang="en-US" sz="3900" dirty="0">
                <a:solidFill>
                  <a:srgbClr val="F2E782"/>
                </a:solidFill>
                <a:latin typeface="Prata" pitchFamily="34" charset="0"/>
                <a:ea typeface="Prata" pitchFamily="34" charset="-122"/>
                <a:cs typeface="Prata" pitchFamily="34" charset="-120"/>
              </a:rPr>
              <a:t>Thank You!</a:t>
            </a:r>
            <a:endParaRPr lang="en-US" sz="3900" dirty="0"/>
          </a:p>
        </p:txBody>
      </p:sp>
      <p:sp>
        <p:nvSpPr>
          <p:cNvPr id="5" name="Text 2"/>
          <p:cNvSpPr/>
          <p:nvPr/>
        </p:nvSpPr>
        <p:spPr>
          <a:xfrm>
            <a:off x="793790" y="4104799"/>
            <a:ext cx="13042821" cy="396954"/>
          </a:xfrm>
          <a:prstGeom prst="rect">
            <a:avLst/>
          </a:prstGeom>
          <a:noFill/>
          <a:ln/>
        </p:spPr>
        <p:txBody>
          <a:bodyPr wrap="none" lIns="0" tIns="0" rIns="0" bIns="0" rtlCol="0" anchor="t"/>
          <a:lstStyle/>
          <a:p>
            <a:pPr marL="0" indent="0" algn="l">
              <a:lnSpc>
                <a:spcPts val="3100"/>
              </a:lnSpc>
              <a:buNone/>
            </a:pPr>
            <a:r>
              <a:rPr lang="en-US" sz="1950" dirty="0">
                <a:solidFill>
                  <a:srgbClr val="CFCBBF"/>
                </a:solidFill>
                <a:latin typeface="Raleway" pitchFamily="34" charset="0"/>
                <a:ea typeface="Raleway" pitchFamily="34" charset="-122"/>
                <a:cs typeface="Raleway" pitchFamily="34" charset="-120"/>
              </a:rPr>
              <a:t>Presented by Manobendra Ghosh</a:t>
            </a:r>
            <a:endParaRPr lang="en-US" sz="1950" dirty="0"/>
          </a:p>
        </p:txBody>
      </p:sp>
      <p:sp>
        <p:nvSpPr>
          <p:cNvPr id="6" name="Text 3"/>
          <p:cNvSpPr/>
          <p:nvPr/>
        </p:nvSpPr>
        <p:spPr>
          <a:xfrm>
            <a:off x="793790" y="4724995"/>
            <a:ext cx="13042821" cy="317540"/>
          </a:xfrm>
          <a:prstGeom prst="rect">
            <a:avLst/>
          </a:prstGeom>
          <a:noFill/>
          <a:ln/>
        </p:spPr>
        <p:txBody>
          <a:bodyPr wrap="none" lIns="0" tIns="0" rIns="0" bIns="0" rtlCol="0" anchor="t"/>
          <a:lstStyle/>
          <a:p>
            <a:pPr marL="0" indent="0" algn="l">
              <a:lnSpc>
                <a:spcPts val="2500"/>
              </a:lnSpc>
              <a:buNone/>
            </a:pPr>
            <a:r>
              <a:rPr lang="en-US" sz="1550" dirty="0">
                <a:solidFill>
                  <a:srgbClr val="CFCBBF"/>
                </a:solidFill>
                <a:latin typeface="Raleway" pitchFamily="34" charset="0"/>
                <a:ea typeface="Raleway" pitchFamily="34" charset="-122"/>
                <a:cs typeface="Raleway" pitchFamily="34" charset="-120"/>
              </a:rPr>
              <a:t>I appreciate your time and attention to our presentation on Zomato Restaurant Analytics: Data-Driven Market Opportunity Assessment.</a:t>
            </a:r>
            <a:endParaRPr lang="en-US" sz="1550" dirty="0"/>
          </a:p>
        </p:txBody>
      </p:sp>
    </p:spTree>
    <p:extLst>
      <p:ext uri="{BB962C8B-B14F-4D97-AF65-F5344CB8AC3E}">
        <p14:creationId xmlns:p14="http://schemas.microsoft.com/office/powerpoint/2010/main" val="8776342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478393" y="328851"/>
            <a:ext cx="4755118" cy="373618"/>
          </a:xfrm>
          <a:prstGeom prst="rect">
            <a:avLst/>
          </a:prstGeom>
          <a:noFill/>
          <a:ln/>
        </p:spPr>
        <p:txBody>
          <a:bodyPr wrap="none" lIns="0" tIns="0" rIns="0" bIns="0" rtlCol="0" anchor="t"/>
          <a:lstStyle/>
          <a:p>
            <a:pPr marL="0" indent="0" algn="l">
              <a:lnSpc>
                <a:spcPts val="2900"/>
              </a:lnSpc>
              <a:buNone/>
            </a:pPr>
            <a:r>
              <a:rPr lang="en-US" sz="2350" dirty="0">
                <a:solidFill>
                  <a:srgbClr val="F2E782"/>
                </a:solidFill>
                <a:latin typeface="Prata" pitchFamily="34" charset="0"/>
                <a:ea typeface="Prata" pitchFamily="34" charset="-122"/>
                <a:cs typeface="Prata" pitchFamily="34" charset="-120"/>
              </a:rPr>
              <a:t>Geographic Distribution Analysis</a:t>
            </a:r>
            <a:endParaRPr lang="en-US" sz="2350" dirty="0"/>
          </a:p>
        </p:txBody>
      </p:sp>
      <p:pic>
        <p:nvPicPr>
          <p:cNvPr id="3" name="Image 0" descr="preencoded.png"/>
          <p:cNvPicPr>
            <a:picLocks noChangeAspect="1"/>
          </p:cNvPicPr>
          <p:nvPr/>
        </p:nvPicPr>
        <p:blipFill>
          <a:blip r:embed="rId3"/>
          <a:stretch>
            <a:fillRect/>
          </a:stretch>
        </p:blipFill>
        <p:spPr>
          <a:xfrm>
            <a:off x="478393" y="941665"/>
            <a:ext cx="13673614" cy="7657148"/>
          </a:xfrm>
          <a:prstGeom prst="rect">
            <a:avLst/>
          </a:prstGeom>
        </p:spPr>
      </p:pic>
      <p:sp>
        <p:nvSpPr>
          <p:cNvPr id="4" name="Text 1"/>
          <p:cNvSpPr/>
          <p:nvPr/>
        </p:nvSpPr>
        <p:spPr>
          <a:xfrm>
            <a:off x="478393" y="8733353"/>
            <a:ext cx="13673614" cy="382905"/>
          </a:xfrm>
          <a:prstGeom prst="rect">
            <a:avLst/>
          </a:prstGeom>
          <a:noFill/>
          <a:ln/>
        </p:spPr>
        <p:txBody>
          <a:bodyPr wrap="square" lIns="0" tIns="0" rIns="0" bIns="0" rtlCol="0" anchor="t"/>
          <a:lstStyle/>
          <a:p>
            <a:pPr marL="0" indent="0" algn="l">
              <a:lnSpc>
                <a:spcPts val="1500"/>
              </a:lnSpc>
              <a:buNone/>
            </a:pPr>
            <a:r>
              <a:rPr lang="en-US" sz="900" dirty="0">
                <a:solidFill>
                  <a:srgbClr val="CFCBBF"/>
                </a:solidFill>
                <a:latin typeface="Raleway" pitchFamily="34" charset="0"/>
                <a:ea typeface="Raleway" pitchFamily="34" charset="-122"/>
                <a:cs typeface="Raleway" pitchFamily="34" charset="-120"/>
              </a:rPr>
              <a:t>The dataset covers </a:t>
            </a:r>
            <a:r>
              <a:rPr lang="en-US" sz="900" b="1" dirty="0">
                <a:solidFill>
                  <a:srgbClr val="CFCBBF"/>
                </a:solidFill>
                <a:latin typeface="Raleway" pitchFamily="34" charset="0"/>
                <a:ea typeface="Raleway" pitchFamily="34" charset="-122"/>
                <a:cs typeface="Raleway" pitchFamily="34" charset="-120"/>
              </a:rPr>
              <a:t>six major Indian cities</a:t>
            </a:r>
            <a:r>
              <a:rPr lang="en-US" sz="900" dirty="0">
                <a:solidFill>
                  <a:srgbClr val="CFCBBF"/>
                </a:solidFill>
                <a:latin typeface="Raleway" pitchFamily="34" charset="0"/>
                <a:ea typeface="Raleway" pitchFamily="34" charset="-122"/>
                <a:cs typeface="Raleway" pitchFamily="34" charset="-120"/>
              </a:rPr>
              <a:t>, with Hyderabad contributing the largest share at 27.2% of all menu items (15,613 items), followed closely by Mumbai (20.4%) and Chennai (20.4%). Jaipur represents 19.6% of the dataset, while Pune accounts for 11.2%. Kochi has the smallest representation at just 1.2% with 689 items.</a:t>
            </a:r>
            <a:endParaRPr lang="en-US" sz="900" dirty="0"/>
          </a:p>
        </p:txBody>
      </p:sp>
      <p:sp>
        <p:nvSpPr>
          <p:cNvPr id="5" name="Text 2"/>
          <p:cNvSpPr/>
          <p:nvPr/>
        </p:nvSpPr>
        <p:spPr>
          <a:xfrm>
            <a:off x="478393" y="9250799"/>
            <a:ext cx="13673614" cy="574358"/>
          </a:xfrm>
          <a:prstGeom prst="rect">
            <a:avLst/>
          </a:prstGeom>
          <a:noFill/>
          <a:ln/>
        </p:spPr>
        <p:txBody>
          <a:bodyPr wrap="square" lIns="0" tIns="0" rIns="0" bIns="0" rtlCol="0" anchor="t"/>
          <a:lstStyle/>
          <a:p>
            <a:pPr marL="0" indent="0" algn="l">
              <a:lnSpc>
                <a:spcPts val="1500"/>
              </a:lnSpc>
              <a:buNone/>
            </a:pPr>
            <a:r>
              <a:rPr lang="en-US" sz="900" dirty="0">
                <a:solidFill>
                  <a:srgbClr val="CFCBBF"/>
                </a:solidFill>
                <a:latin typeface="Raleway" pitchFamily="34" charset="0"/>
                <a:ea typeface="Raleway" pitchFamily="34" charset="-122"/>
                <a:cs typeface="Raleway" pitchFamily="34" charset="-120"/>
              </a:rPr>
              <a:t>This distribution suggests that the dataset may be skewed toward certain regional markets, which is an important consideration when drawing conclusions about national trends. The dominance of South Indian cities (Hyderabad, Chennai, Kochi combined represent 48.4%) and the presence of Western (Mumbai, Pune) and Northern (Jaipur) markets provides good geographic diversity, though analysts should be cautious about over-generalizing findings from Hyderabad, which alone represents more than a quarter of all observations.</a:t>
            </a:r>
            <a:endParaRPr lang="en-US" sz="9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689015" y="473750"/>
            <a:ext cx="8168997" cy="538282"/>
          </a:xfrm>
          <a:prstGeom prst="rect">
            <a:avLst/>
          </a:prstGeom>
          <a:noFill/>
          <a:ln/>
        </p:spPr>
        <p:txBody>
          <a:bodyPr wrap="none" lIns="0" tIns="0" rIns="0" bIns="0" rtlCol="0" anchor="t"/>
          <a:lstStyle/>
          <a:p>
            <a:pPr marL="0" indent="0" algn="l">
              <a:lnSpc>
                <a:spcPts val="4200"/>
              </a:lnSpc>
              <a:buNone/>
            </a:pPr>
            <a:r>
              <a:rPr lang="en-US" sz="3350" dirty="0">
                <a:solidFill>
                  <a:srgbClr val="F2E782"/>
                </a:solidFill>
                <a:latin typeface="Prata" pitchFamily="34" charset="0"/>
                <a:ea typeface="Prata" pitchFamily="34" charset="-122"/>
                <a:cs typeface="Prata" pitchFamily="34" charset="-120"/>
              </a:rPr>
              <a:t>Cuisine Diversity and Category Analysis</a:t>
            </a:r>
            <a:endParaRPr lang="en-US" sz="3350" dirty="0"/>
          </a:p>
        </p:txBody>
      </p:sp>
      <p:sp>
        <p:nvSpPr>
          <p:cNvPr id="3" name="Text 1"/>
          <p:cNvSpPr/>
          <p:nvPr/>
        </p:nvSpPr>
        <p:spPr>
          <a:xfrm>
            <a:off x="689015" y="1442561"/>
            <a:ext cx="3177421" cy="322898"/>
          </a:xfrm>
          <a:prstGeom prst="rect">
            <a:avLst/>
          </a:prstGeom>
          <a:noFill/>
          <a:ln/>
        </p:spPr>
        <p:txBody>
          <a:bodyPr wrap="none" lIns="0" tIns="0" rIns="0" bIns="0" rtlCol="0" anchor="t"/>
          <a:lstStyle/>
          <a:p>
            <a:pPr marL="0" indent="0" algn="l">
              <a:lnSpc>
                <a:spcPts val="2500"/>
              </a:lnSpc>
              <a:buNone/>
            </a:pPr>
            <a:r>
              <a:rPr lang="en-US" sz="2000" dirty="0">
                <a:solidFill>
                  <a:srgbClr val="F2E782"/>
                </a:solidFill>
                <a:latin typeface="Prata" pitchFamily="34" charset="0"/>
                <a:ea typeface="Prata" pitchFamily="34" charset="-122"/>
                <a:cs typeface="Prata" pitchFamily="34" charset="-120"/>
              </a:rPr>
              <a:t>Cuisine Type Distribution</a:t>
            </a:r>
            <a:endParaRPr lang="en-US" sz="2000" dirty="0"/>
          </a:p>
        </p:txBody>
      </p:sp>
      <p:sp>
        <p:nvSpPr>
          <p:cNvPr id="4" name="Text 2"/>
          <p:cNvSpPr/>
          <p:nvPr/>
        </p:nvSpPr>
        <p:spPr>
          <a:xfrm>
            <a:off x="689015" y="1937623"/>
            <a:ext cx="7783235" cy="1102519"/>
          </a:xfrm>
          <a:prstGeom prst="rect">
            <a:avLst/>
          </a:prstGeom>
          <a:noFill/>
          <a:ln/>
        </p:spPr>
        <p:txBody>
          <a:bodyPr wrap="square" lIns="0" tIns="0" rIns="0" bIns="0" rtlCol="0" anchor="t"/>
          <a:lstStyle/>
          <a:p>
            <a:pPr marL="0" indent="0" algn="l">
              <a:lnSpc>
                <a:spcPts val="2150"/>
              </a:lnSpc>
              <a:buNone/>
            </a:pPr>
            <a:r>
              <a:rPr lang="en-US" sz="1350" dirty="0">
                <a:solidFill>
                  <a:srgbClr val="CFCBBF"/>
                </a:solidFill>
                <a:latin typeface="Raleway" pitchFamily="34" charset="0"/>
                <a:ea typeface="Raleway" pitchFamily="34" charset="-122"/>
                <a:cs typeface="Raleway" pitchFamily="34" charset="-120"/>
              </a:rPr>
              <a:t>The dataset encompasses </a:t>
            </a:r>
            <a:r>
              <a:rPr lang="en-US" sz="1350" b="1" dirty="0">
                <a:solidFill>
                  <a:srgbClr val="CFCBBF"/>
                </a:solidFill>
                <a:latin typeface="Raleway" pitchFamily="34" charset="0"/>
                <a:ea typeface="Raleway" pitchFamily="34" charset="-122"/>
                <a:cs typeface="Raleway" pitchFamily="34" charset="-120"/>
              </a:rPr>
              <a:t>39 distinct cuisine categories</a:t>
            </a:r>
            <a:r>
              <a:rPr lang="en-US" sz="1350" dirty="0">
                <a:solidFill>
                  <a:srgbClr val="CFCBBF"/>
                </a:solidFill>
                <a:latin typeface="Raleway" pitchFamily="34" charset="0"/>
                <a:ea typeface="Raleway" pitchFamily="34" charset="-122"/>
                <a:cs typeface="Raleway" pitchFamily="34" charset="-120"/>
              </a:rPr>
              <a:t>, revealing the diverse culinary landscape of Indian restaurant offerings. The top cuisine category is </a:t>
            </a:r>
            <a:r>
              <a:rPr lang="en-US" sz="1350" b="1" dirty="0">
                <a:solidFill>
                  <a:srgbClr val="CFCBBF"/>
                </a:solidFill>
                <a:latin typeface="Raleway" pitchFamily="34" charset="0"/>
                <a:ea typeface="Raleway" pitchFamily="34" charset="-122"/>
                <a:cs typeface="Raleway" pitchFamily="34" charset="-120"/>
              </a:rPr>
              <a:t>Beverages</a:t>
            </a:r>
            <a:r>
              <a:rPr lang="en-US" sz="1350" dirty="0">
                <a:solidFill>
                  <a:srgbClr val="CFCBBF"/>
                </a:solidFill>
                <a:latin typeface="Raleway" pitchFamily="34" charset="0"/>
                <a:ea typeface="Raleway" pitchFamily="34" charset="-122"/>
                <a:cs typeface="Raleway" pitchFamily="34" charset="-120"/>
              </a:rPr>
              <a:t> with 22,738 items (39.6% of the dataset), which makes sense given that beverages are offered across virtually all restaurant types and appear frequently on menus.</a:t>
            </a:r>
            <a:endParaRPr lang="en-US" sz="1350" dirty="0"/>
          </a:p>
        </p:txBody>
      </p:sp>
      <p:sp>
        <p:nvSpPr>
          <p:cNvPr id="5" name="Text 3"/>
          <p:cNvSpPr/>
          <p:nvPr/>
        </p:nvSpPr>
        <p:spPr>
          <a:xfrm>
            <a:off x="689015" y="3195161"/>
            <a:ext cx="7783235" cy="1102519"/>
          </a:xfrm>
          <a:prstGeom prst="rect">
            <a:avLst/>
          </a:prstGeom>
          <a:noFill/>
          <a:ln/>
        </p:spPr>
        <p:txBody>
          <a:bodyPr wrap="square" lIns="0" tIns="0" rIns="0" bIns="0" rtlCol="0" anchor="t"/>
          <a:lstStyle/>
          <a:p>
            <a:pPr marL="0" indent="0" algn="l">
              <a:lnSpc>
                <a:spcPts val="2150"/>
              </a:lnSpc>
              <a:buNone/>
            </a:pPr>
            <a:r>
              <a:rPr lang="en-US" sz="1350" b="1" dirty="0">
                <a:solidFill>
                  <a:srgbClr val="CFCBBF"/>
                </a:solidFill>
                <a:latin typeface="Raleway" pitchFamily="34" charset="0"/>
                <a:ea typeface="Raleway" pitchFamily="34" charset="-122"/>
                <a:cs typeface="Raleway" pitchFamily="34" charset="-120"/>
              </a:rPr>
              <a:t>Desserts</a:t>
            </a:r>
            <a:r>
              <a:rPr lang="en-US" sz="1350" dirty="0">
                <a:solidFill>
                  <a:srgbClr val="CFCBBF"/>
                </a:solidFill>
                <a:latin typeface="Raleway" pitchFamily="34" charset="0"/>
                <a:ea typeface="Raleway" pitchFamily="34" charset="-122"/>
                <a:cs typeface="Raleway" pitchFamily="34" charset="-120"/>
              </a:rPr>
              <a:t> rank second with 5,503 items (9.6%), followed by </a:t>
            </a:r>
            <a:r>
              <a:rPr lang="en-US" sz="1350" b="1" dirty="0">
                <a:solidFill>
                  <a:srgbClr val="CFCBBF"/>
                </a:solidFill>
                <a:latin typeface="Raleway" pitchFamily="34" charset="0"/>
                <a:ea typeface="Raleway" pitchFamily="34" charset="-122"/>
                <a:cs typeface="Raleway" pitchFamily="34" charset="-120"/>
              </a:rPr>
              <a:t>Fast Food</a:t>
            </a:r>
            <a:r>
              <a:rPr lang="en-US" sz="1350" dirty="0">
                <a:solidFill>
                  <a:srgbClr val="CFCBBF"/>
                </a:solidFill>
                <a:latin typeface="Raleway" pitchFamily="34" charset="0"/>
                <a:ea typeface="Raleway" pitchFamily="34" charset="-122"/>
                <a:cs typeface="Raleway" pitchFamily="34" charset="-120"/>
              </a:rPr>
              <a:t> at 5,271 items (9.2%). Sichuan cuisine appears surprisingly prominent with 4,174 items (7.3%), indicating the popularity of Chinese-inspired dishes in Indian restaurants. Traditional Indian categories like </a:t>
            </a:r>
            <a:r>
              <a:rPr lang="en-US" sz="1350" b="1" dirty="0">
                <a:solidFill>
                  <a:srgbClr val="CFCBBF"/>
                </a:solidFill>
                <a:latin typeface="Raleway" pitchFamily="34" charset="0"/>
                <a:ea typeface="Raleway" pitchFamily="34" charset="-122"/>
                <a:cs typeface="Raleway" pitchFamily="34" charset="-120"/>
              </a:rPr>
              <a:t>Chinese</a:t>
            </a:r>
            <a:r>
              <a:rPr lang="en-US" sz="1350" dirty="0">
                <a:solidFill>
                  <a:srgbClr val="CFCBBF"/>
                </a:solidFill>
                <a:latin typeface="Raleway" pitchFamily="34" charset="0"/>
                <a:ea typeface="Raleway" pitchFamily="34" charset="-122"/>
                <a:cs typeface="Raleway" pitchFamily="34" charset="-120"/>
              </a:rPr>
              <a:t> (2,786), </a:t>
            </a:r>
            <a:r>
              <a:rPr lang="en-US" sz="1350" b="1" dirty="0">
                <a:solidFill>
                  <a:srgbClr val="CFCBBF"/>
                </a:solidFill>
                <a:latin typeface="Raleway" pitchFamily="34" charset="0"/>
                <a:ea typeface="Raleway" pitchFamily="34" charset="-122"/>
                <a:cs typeface="Raleway" pitchFamily="34" charset="-120"/>
              </a:rPr>
              <a:t>Biryani</a:t>
            </a:r>
            <a:r>
              <a:rPr lang="en-US" sz="1350" dirty="0">
                <a:solidFill>
                  <a:srgbClr val="CFCBBF"/>
                </a:solidFill>
                <a:latin typeface="Raleway" pitchFamily="34" charset="0"/>
                <a:ea typeface="Raleway" pitchFamily="34" charset="-122"/>
                <a:cs typeface="Raleway" pitchFamily="34" charset="-120"/>
              </a:rPr>
              <a:t> (2,573), and </a:t>
            </a:r>
            <a:r>
              <a:rPr lang="en-US" sz="1350" b="1" dirty="0">
                <a:solidFill>
                  <a:srgbClr val="CFCBBF"/>
                </a:solidFill>
                <a:latin typeface="Raleway" pitchFamily="34" charset="0"/>
                <a:ea typeface="Raleway" pitchFamily="34" charset="-122"/>
                <a:cs typeface="Raleway" pitchFamily="34" charset="-120"/>
              </a:rPr>
              <a:t>North Indian</a:t>
            </a:r>
            <a:r>
              <a:rPr lang="en-US" sz="1350" dirty="0">
                <a:solidFill>
                  <a:srgbClr val="CFCBBF"/>
                </a:solidFill>
                <a:latin typeface="Raleway" pitchFamily="34" charset="0"/>
                <a:ea typeface="Raleway" pitchFamily="34" charset="-122"/>
                <a:cs typeface="Raleway" pitchFamily="34" charset="-120"/>
              </a:rPr>
              <a:t> (1,466) also show strong representation.</a:t>
            </a:r>
            <a:endParaRPr lang="en-US" sz="1350" dirty="0"/>
          </a:p>
        </p:txBody>
      </p:sp>
      <p:sp>
        <p:nvSpPr>
          <p:cNvPr id="6" name="Text 4"/>
          <p:cNvSpPr/>
          <p:nvPr/>
        </p:nvSpPr>
        <p:spPr>
          <a:xfrm>
            <a:off x="689015" y="4452699"/>
            <a:ext cx="7783235" cy="826889"/>
          </a:xfrm>
          <a:prstGeom prst="rect">
            <a:avLst/>
          </a:prstGeom>
          <a:noFill/>
          <a:ln/>
        </p:spPr>
        <p:txBody>
          <a:bodyPr wrap="square" lIns="0" tIns="0" rIns="0" bIns="0" rtlCol="0" anchor="t"/>
          <a:lstStyle/>
          <a:p>
            <a:pPr marL="0" indent="0" algn="l">
              <a:lnSpc>
                <a:spcPts val="2150"/>
              </a:lnSpc>
              <a:buNone/>
            </a:pPr>
            <a:r>
              <a:rPr lang="en-US" sz="1350" dirty="0">
                <a:solidFill>
                  <a:srgbClr val="CFCBBF"/>
                </a:solidFill>
                <a:latin typeface="Raleway" pitchFamily="34" charset="0"/>
                <a:ea typeface="Raleway" pitchFamily="34" charset="-122"/>
                <a:cs typeface="Raleway" pitchFamily="34" charset="-120"/>
              </a:rPr>
              <a:t>Specialty cuisines are present but represent smaller segments: Shawarma (139 items), Turkish (22 items), Tibetan (20 items), and Kerala (10 items). This long-tail distribution is typical of restaurant data where staple categories dominate but niche offerings provide differentiation opportunities.</a:t>
            </a:r>
            <a:endParaRPr lang="en-US" sz="1350" dirty="0"/>
          </a:p>
        </p:txBody>
      </p:sp>
      <p:pic>
        <p:nvPicPr>
          <p:cNvPr id="7" name="Image 0" descr="preencoded.png"/>
          <p:cNvPicPr>
            <a:picLocks noChangeAspect="1"/>
          </p:cNvPicPr>
          <p:nvPr/>
        </p:nvPicPr>
        <p:blipFill>
          <a:blip r:embed="rId3"/>
          <a:stretch>
            <a:fillRect/>
          </a:stretch>
        </p:blipFill>
        <p:spPr>
          <a:xfrm>
            <a:off x="8900160" y="1464112"/>
            <a:ext cx="5048726" cy="5048726"/>
          </a:xfrm>
          <a:prstGeom prst="rect">
            <a:avLst/>
          </a:prstGeom>
        </p:spPr>
      </p:pic>
      <p:sp>
        <p:nvSpPr>
          <p:cNvPr id="8" name="Text 5"/>
          <p:cNvSpPr/>
          <p:nvPr/>
        </p:nvSpPr>
        <p:spPr>
          <a:xfrm>
            <a:off x="689015" y="6900267"/>
            <a:ext cx="13252371" cy="1102519"/>
          </a:xfrm>
          <a:prstGeom prst="rect">
            <a:avLst/>
          </a:prstGeom>
          <a:noFill/>
          <a:ln/>
        </p:spPr>
        <p:txBody>
          <a:bodyPr wrap="square" lIns="0" tIns="0" rIns="0" bIns="0" rtlCol="0" anchor="t"/>
          <a:lstStyle/>
          <a:p>
            <a:pPr marL="0" indent="0" algn="l">
              <a:lnSpc>
                <a:spcPts val="2150"/>
              </a:lnSpc>
              <a:buNone/>
            </a:pPr>
            <a:r>
              <a:rPr lang="en-US" sz="1350" dirty="0">
                <a:solidFill>
                  <a:srgbClr val="CFCBBF"/>
                </a:solidFill>
                <a:latin typeface="Raleway" pitchFamily="34" charset="0"/>
                <a:ea typeface="Raleway" pitchFamily="34" charset="-122"/>
                <a:cs typeface="Raleway" pitchFamily="34" charset="-120"/>
              </a:rPr>
              <a:t>For visualization purposes, analysts might consider grouping the 39 cuisines into broader categories: </a:t>
            </a:r>
            <a:r>
              <a:rPr lang="en-US" sz="1350" b="1" dirty="0">
                <a:solidFill>
                  <a:srgbClr val="CFCBBF"/>
                </a:solidFill>
                <a:latin typeface="Raleway" pitchFamily="34" charset="0"/>
                <a:ea typeface="Raleway" pitchFamily="34" charset="-122"/>
                <a:cs typeface="Raleway" pitchFamily="34" charset="-120"/>
              </a:rPr>
              <a:t>Indian Traditional</a:t>
            </a:r>
            <a:r>
              <a:rPr lang="en-US" sz="1350" dirty="0">
                <a:solidFill>
                  <a:srgbClr val="CFCBBF"/>
                </a:solidFill>
                <a:latin typeface="Raleway" pitchFamily="34" charset="0"/>
                <a:ea typeface="Raleway" pitchFamily="34" charset="-122"/>
                <a:cs typeface="Raleway" pitchFamily="34" charset="-120"/>
              </a:rPr>
              <a:t> (North Indian, South Indian, Biryani, Mughlai, Hyderabadi, Lucknowi, Rajasthani, Kerala), </a:t>
            </a:r>
            <a:r>
              <a:rPr lang="en-US" sz="1350" b="1" dirty="0">
                <a:solidFill>
                  <a:srgbClr val="CFCBBF"/>
                </a:solidFill>
                <a:latin typeface="Raleway" pitchFamily="34" charset="0"/>
                <a:ea typeface="Raleway" pitchFamily="34" charset="-122"/>
                <a:cs typeface="Raleway" pitchFamily="34" charset="-120"/>
              </a:rPr>
              <a:t>Asian Fusion</a:t>
            </a:r>
            <a:r>
              <a:rPr lang="en-US" sz="1350" dirty="0">
                <a:solidFill>
                  <a:srgbClr val="CFCBBF"/>
                </a:solidFill>
                <a:latin typeface="Raleway" pitchFamily="34" charset="0"/>
                <a:ea typeface="Raleway" pitchFamily="34" charset="-122"/>
                <a:cs typeface="Raleway" pitchFamily="34" charset="-120"/>
              </a:rPr>
              <a:t> (Chinese, Sichuan, Tibetan), </a:t>
            </a:r>
            <a:r>
              <a:rPr lang="en-US" sz="1350" b="1" dirty="0">
                <a:solidFill>
                  <a:srgbClr val="CFCBBF"/>
                </a:solidFill>
                <a:latin typeface="Raleway" pitchFamily="34" charset="0"/>
                <a:ea typeface="Raleway" pitchFamily="34" charset="-122"/>
                <a:cs typeface="Raleway" pitchFamily="34" charset="-120"/>
              </a:rPr>
              <a:t>Quick Service</a:t>
            </a:r>
            <a:r>
              <a:rPr lang="en-US" sz="1350" dirty="0">
                <a:solidFill>
                  <a:srgbClr val="CFCBBF"/>
                </a:solidFill>
                <a:latin typeface="Raleway" pitchFamily="34" charset="0"/>
                <a:ea typeface="Raleway" pitchFamily="34" charset="-122"/>
                <a:cs typeface="Raleway" pitchFamily="34" charset="-120"/>
              </a:rPr>
              <a:t> (Fast Food, Street Food, Burger, Pizza, Sandwich), </a:t>
            </a:r>
            <a:r>
              <a:rPr lang="en-US" sz="1350" b="1" dirty="0">
                <a:solidFill>
                  <a:srgbClr val="CFCBBF"/>
                </a:solidFill>
                <a:latin typeface="Raleway" pitchFamily="34" charset="0"/>
                <a:ea typeface="Raleway" pitchFamily="34" charset="-122"/>
                <a:cs typeface="Raleway" pitchFamily="34" charset="-120"/>
              </a:rPr>
              <a:t>Beverages &amp; Sweets</a:t>
            </a:r>
            <a:r>
              <a:rPr lang="en-US" sz="1350" dirty="0">
                <a:solidFill>
                  <a:srgbClr val="CFCBBF"/>
                </a:solidFill>
                <a:latin typeface="Raleway" pitchFamily="34" charset="0"/>
                <a:ea typeface="Raleway" pitchFamily="34" charset="-122"/>
                <a:cs typeface="Raleway" pitchFamily="34" charset="-120"/>
              </a:rPr>
              <a:t> (Beverages, Desserts, Ice Cream, Shake, Coffee, Mithai, Bakery), and </a:t>
            </a:r>
            <a:r>
              <a:rPr lang="en-US" sz="1350" b="1" dirty="0">
                <a:solidFill>
                  <a:srgbClr val="CFCBBF"/>
                </a:solidFill>
                <a:latin typeface="Raleway" pitchFamily="34" charset="0"/>
                <a:ea typeface="Raleway" pitchFamily="34" charset="-122"/>
                <a:cs typeface="Raleway" pitchFamily="34" charset="-120"/>
              </a:rPr>
              <a:t>International</a:t>
            </a:r>
            <a:r>
              <a:rPr lang="en-US" sz="1350" dirty="0">
                <a:solidFill>
                  <a:srgbClr val="CFCBBF"/>
                </a:solidFill>
                <a:latin typeface="Raleway" pitchFamily="34" charset="0"/>
                <a:ea typeface="Raleway" pitchFamily="34" charset="-122"/>
                <a:cs typeface="Raleway" pitchFamily="34" charset="-120"/>
              </a:rPr>
              <a:t> (Continental, Italian, Mexican, American, Turkish). This grouping strategy can simplify charts while preserving meaningful distinctions for business insights.</a:t>
            </a:r>
            <a:endParaRPr lang="en-US" sz="13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570071" y="391835"/>
            <a:ext cx="4785003" cy="445413"/>
          </a:xfrm>
          <a:prstGeom prst="rect">
            <a:avLst/>
          </a:prstGeom>
          <a:noFill/>
          <a:ln/>
        </p:spPr>
        <p:txBody>
          <a:bodyPr wrap="none" lIns="0" tIns="0" rIns="0" bIns="0" rtlCol="0" anchor="t"/>
          <a:lstStyle/>
          <a:p>
            <a:pPr marL="0" indent="0" algn="l">
              <a:lnSpc>
                <a:spcPts val="3500"/>
              </a:lnSpc>
              <a:buNone/>
            </a:pPr>
            <a:r>
              <a:rPr lang="en-US" sz="2800" dirty="0">
                <a:solidFill>
                  <a:srgbClr val="F2E782"/>
                </a:solidFill>
                <a:latin typeface="Prata" pitchFamily="34" charset="0"/>
                <a:ea typeface="Prata" pitchFamily="34" charset="-122"/>
                <a:cs typeface="Prata" pitchFamily="34" charset="-120"/>
              </a:rPr>
              <a:t>Rating Distribution Patterns</a:t>
            </a:r>
            <a:endParaRPr lang="en-US" sz="2800" dirty="0"/>
          </a:p>
        </p:txBody>
      </p:sp>
      <p:sp>
        <p:nvSpPr>
          <p:cNvPr id="3" name="Text 1"/>
          <p:cNvSpPr/>
          <p:nvPr/>
        </p:nvSpPr>
        <p:spPr>
          <a:xfrm>
            <a:off x="1882378" y="2048589"/>
            <a:ext cx="1752957" cy="356235"/>
          </a:xfrm>
          <a:prstGeom prst="rect">
            <a:avLst/>
          </a:prstGeom>
          <a:noFill/>
          <a:ln/>
        </p:spPr>
        <p:txBody>
          <a:bodyPr wrap="none" lIns="0" tIns="0" rIns="0" bIns="0" rtlCol="0" anchor="t"/>
          <a:lstStyle/>
          <a:p>
            <a:pPr marL="0" indent="0" algn="ctr">
              <a:lnSpc>
                <a:spcPts val="2800"/>
              </a:lnSpc>
              <a:buNone/>
            </a:pPr>
            <a:r>
              <a:rPr lang="en-US" sz="2800" dirty="0">
                <a:solidFill>
                  <a:srgbClr val="CFCBBF"/>
                </a:solidFill>
                <a:latin typeface="Prata" pitchFamily="34" charset="0"/>
                <a:ea typeface="Prata" pitchFamily="34" charset="-122"/>
                <a:cs typeface="Prata" pitchFamily="34" charset="-120"/>
              </a:rPr>
              <a:t>41</a:t>
            </a:r>
            <a:endParaRPr lang="en-US" sz="2800" dirty="0"/>
          </a:p>
        </p:txBody>
      </p:sp>
      <p:pic>
        <p:nvPicPr>
          <p:cNvPr id="4" name="Image 0" descr="preencoded.png"/>
          <p:cNvPicPr>
            <a:picLocks noChangeAspect="1"/>
          </p:cNvPicPr>
          <p:nvPr/>
        </p:nvPicPr>
        <p:blipFill>
          <a:blip r:embed="rId3"/>
          <a:stretch>
            <a:fillRect/>
          </a:stretch>
        </p:blipFill>
        <p:spPr>
          <a:xfrm>
            <a:off x="1690092" y="1157883"/>
            <a:ext cx="2137767" cy="2137767"/>
          </a:xfrm>
          <a:prstGeom prst="rect">
            <a:avLst/>
          </a:prstGeom>
        </p:spPr>
      </p:pic>
      <p:sp>
        <p:nvSpPr>
          <p:cNvPr id="5" name="Text 2"/>
          <p:cNvSpPr/>
          <p:nvPr/>
        </p:nvSpPr>
        <p:spPr>
          <a:xfrm>
            <a:off x="1846778" y="3473767"/>
            <a:ext cx="1824395" cy="222647"/>
          </a:xfrm>
          <a:prstGeom prst="rect">
            <a:avLst/>
          </a:prstGeom>
          <a:noFill/>
          <a:ln/>
        </p:spPr>
        <p:txBody>
          <a:bodyPr wrap="none" lIns="0" tIns="0" rIns="0" bIns="0" rtlCol="0" anchor="t"/>
          <a:lstStyle/>
          <a:p>
            <a:pPr marL="0" indent="0" algn="ctr">
              <a:lnSpc>
                <a:spcPts val="1750"/>
              </a:lnSpc>
              <a:buNone/>
            </a:pPr>
            <a:r>
              <a:rPr lang="en-US" sz="1400" dirty="0">
                <a:solidFill>
                  <a:srgbClr val="CFCBBF"/>
                </a:solidFill>
                <a:latin typeface="Prata" pitchFamily="34" charset="0"/>
                <a:ea typeface="Prata" pitchFamily="34" charset="-122"/>
                <a:cs typeface="Prata" pitchFamily="34" charset="-120"/>
              </a:rPr>
              <a:t>Unique Rating Values</a:t>
            </a:r>
            <a:endParaRPr lang="en-US" sz="1400" dirty="0"/>
          </a:p>
        </p:txBody>
      </p:sp>
      <p:sp>
        <p:nvSpPr>
          <p:cNvPr id="6" name="Text 3"/>
          <p:cNvSpPr/>
          <p:nvPr/>
        </p:nvSpPr>
        <p:spPr>
          <a:xfrm>
            <a:off x="570071" y="3781901"/>
            <a:ext cx="4377928" cy="228005"/>
          </a:xfrm>
          <a:prstGeom prst="rect">
            <a:avLst/>
          </a:prstGeom>
          <a:noFill/>
          <a:ln/>
        </p:spPr>
        <p:txBody>
          <a:bodyPr wrap="none" lIns="0" tIns="0" rIns="0" bIns="0" rtlCol="0" anchor="t"/>
          <a:lstStyle/>
          <a:p>
            <a:pPr marL="0" indent="0" algn="ctr">
              <a:lnSpc>
                <a:spcPts val="1750"/>
              </a:lnSpc>
              <a:buNone/>
            </a:pPr>
            <a:r>
              <a:rPr lang="en-US" sz="1100" dirty="0">
                <a:solidFill>
                  <a:srgbClr val="CFCBBF"/>
                </a:solidFill>
                <a:latin typeface="Raleway" pitchFamily="34" charset="0"/>
                <a:ea typeface="Raleway" pitchFamily="34" charset="-122"/>
                <a:cs typeface="Raleway" pitchFamily="34" charset="-120"/>
              </a:rPr>
              <a:t>For Average_Rating across menu items</a:t>
            </a:r>
            <a:endParaRPr lang="en-US" sz="1100" dirty="0"/>
          </a:p>
        </p:txBody>
      </p:sp>
      <p:sp>
        <p:nvSpPr>
          <p:cNvPr id="7" name="Text 4"/>
          <p:cNvSpPr/>
          <p:nvPr/>
        </p:nvSpPr>
        <p:spPr>
          <a:xfrm>
            <a:off x="6438543" y="2048589"/>
            <a:ext cx="1752957" cy="356235"/>
          </a:xfrm>
          <a:prstGeom prst="rect">
            <a:avLst/>
          </a:prstGeom>
          <a:noFill/>
          <a:ln/>
        </p:spPr>
        <p:txBody>
          <a:bodyPr wrap="none" lIns="0" tIns="0" rIns="0" bIns="0" rtlCol="0" anchor="t"/>
          <a:lstStyle/>
          <a:p>
            <a:pPr marL="0" indent="0" algn="ctr">
              <a:lnSpc>
                <a:spcPts val="2800"/>
              </a:lnSpc>
              <a:buNone/>
            </a:pPr>
            <a:r>
              <a:rPr lang="en-US" sz="2800" dirty="0">
                <a:solidFill>
                  <a:srgbClr val="CFCBBF"/>
                </a:solidFill>
                <a:latin typeface="Prata" pitchFamily="34" charset="0"/>
                <a:ea typeface="Prata" pitchFamily="34" charset="-122"/>
                <a:cs typeface="Prata" pitchFamily="34" charset="-120"/>
              </a:rPr>
              <a:t>22</a:t>
            </a:r>
            <a:endParaRPr lang="en-US" sz="2800" dirty="0"/>
          </a:p>
        </p:txBody>
      </p:sp>
      <p:pic>
        <p:nvPicPr>
          <p:cNvPr id="8" name="Image 1" descr="preencoded.png"/>
          <p:cNvPicPr>
            <a:picLocks noChangeAspect="1"/>
          </p:cNvPicPr>
          <p:nvPr/>
        </p:nvPicPr>
        <p:blipFill>
          <a:blip r:embed="rId4"/>
          <a:stretch>
            <a:fillRect/>
          </a:stretch>
        </p:blipFill>
        <p:spPr>
          <a:xfrm>
            <a:off x="6246257" y="1157883"/>
            <a:ext cx="2137767" cy="2137767"/>
          </a:xfrm>
          <a:prstGeom prst="rect">
            <a:avLst/>
          </a:prstGeom>
        </p:spPr>
      </p:pic>
      <p:sp>
        <p:nvSpPr>
          <p:cNvPr id="9" name="Text 5"/>
          <p:cNvSpPr/>
          <p:nvPr/>
        </p:nvSpPr>
        <p:spPr>
          <a:xfrm>
            <a:off x="6424374" y="3473767"/>
            <a:ext cx="1781413" cy="222647"/>
          </a:xfrm>
          <a:prstGeom prst="rect">
            <a:avLst/>
          </a:prstGeom>
          <a:noFill/>
          <a:ln/>
        </p:spPr>
        <p:txBody>
          <a:bodyPr wrap="none" lIns="0" tIns="0" rIns="0" bIns="0" rtlCol="0" anchor="t"/>
          <a:lstStyle/>
          <a:p>
            <a:pPr marL="0" indent="0" algn="ctr">
              <a:lnSpc>
                <a:spcPts val="1750"/>
              </a:lnSpc>
              <a:buNone/>
            </a:pPr>
            <a:r>
              <a:rPr lang="en-US" sz="1400" dirty="0">
                <a:solidFill>
                  <a:srgbClr val="CFCBBF"/>
                </a:solidFill>
                <a:latin typeface="Prata" pitchFamily="34" charset="0"/>
                <a:ea typeface="Prata" pitchFamily="34" charset="-122"/>
                <a:cs typeface="Prata" pitchFamily="34" charset="-120"/>
              </a:rPr>
              <a:t>Dining Rating Levels</a:t>
            </a:r>
            <a:endParaRPr lang="en-US" sz="1400" dirty="0"/>
          </a:p>
        </p:txBody>
      </p:sp>
      <p:sp>
        <p:nvSpPr>
          <p:cNvPr id="10" name="Text 6"/>
          <p:cNvSpPr/>
          <p:nvPr/>
        </p:nvSpPr>
        <p:spPr>
          <a:xfrm>
            <a:off x="5126117" y="3781901"/>
            <a:ext cx="4378047" cy="228005"/>
          </a:xfrm>
          <a:prstGeom prst="rect">
            <a:avLst/>
          </a:prstGeom>
          <a:noFill/>
          <a:ln/>
        </p:spPr>
        <p:txBody>
          <a:bodyPr wrap="none" lIns="0" tIns="0" rIns="0" bIns="0" rtlCol="0" anchor="t"/>
          <a:lstStyle/>
          <a:p>
            <a:pPr marL="0" indent="0" algn="ctr">
              <a:lnSpc>
                <a:spcPts val="1750"/>
              </a:lnSpc>
              <a:buNone/>
            </a:pPr>
            <a:r>
              <a:rPr lang="en-US" sz="1100" dirty="0">
                <a:solidFill>
                  <a:srgbClr val="CFCBBF"/>
                </a:solidFill>
                <a:latin typeface="Raleway" pitchFamily="34" charset="0"/>
                <a:ea typeface="Raleway" pitchFamily="34" charset="-122"/>
                <a:cs typeface="Raleway" pitchFamily="34" charset="-120"/>
              </a:rPr>
              <a:t>Distinct dining experience ratings</a:t>
            </a:r>
            <a:endParaRPr lang="en-US" sz="1100" dirty="0"/>
          </a:p>
        </p:txBody>
      </p:sp>
      <p:sp>
        <p:nvSpPr>
          <p:cNvPr id="11" name="Text 7"/>
          <p:cNvSpPr/>
          <p:nvPr/>
        </p:nvSpPr>
        <p:spPr>
          <a:xfrm>
            <a:off x="10994708" y="2048589"/>
            <a:ext cx="1752957" cy="356235"/>
          </a:xfrm>
          <a:prstGeom prst="rect">
            <a:avLst/>
          </a:prstGeom>
          <a:noFill/>
          <a:ln/>
        </p:spPr>
        <p:txBody>
          <a:bodyPr wrap="none" lIns="0" tIns="0" rIns="0" bIns="0" rtlCol="0" anchor="t"/>
          <a:lstStyle/>
          <a:p>
            <a:pPr marL="0" indent="0" algn="ctr">
              <a:lnSpc>
                <a:spcPts val="2800"/>
              </a:lnSpc>
              <a:buNone/>
            </a:pPr>
            <a:r>
              <a:rPr lang="en-US" sz="2800" dirty="0">
                <a:solidFill>
                  <a:srgbClr val="CFCBBF"/>
                </a:solidFill>
                <a:latin typeface="Prata" pitchFamily="34" charset="0"/>
                <a:ea typeface="Prata" pitchFamily="34" charset="-122"/>
                <a:cs typeface="Prata" pitchFamily="34" charset="-120"/>
              </a:rPr>
              <a:t>16</a:t>
            </a:r>
            <a:endParaRPr lang="en-US" sz="2800" dirty="0"/>
          </a:p>
        </p:txBody>
      </p:sp>
      <p:pic>
        <p:nvPicPr>
          <p:cNvPr id="12" name="Image 2" descr="preencoded.png"/>
          <p:cNvPicPr>
            <a:picLocks noChangeAspect="1"/>
          </p:cNvPicPr>
          <p:nvPr/>
        </p:nvPicPr>
        <p:blipFill>
          <a:blip r:embed="rId5"/>
          <a:stretch>
            <a:fillRect/>
          </a:stretch>
        </p:blipFill>
        <p:spPr>
          <a:xfrm>
            <a:off x="10802422" y="1157883"/>
            <a:ext cx="2137767" cy="2137767"/>
          </a:xfrm>
          <a:prstGeom prst="rect">
            <a:avLst/>
          </a:prstGeom>
        </p:spPr>
      </p:pic>
      <p:sp>
        <p:nvSpPr>
          <p:cNvPr id="13" name="Text 8"/>
          <p:cNvSpPr/>
          <p:nvPr/>
        </p:nvSpPr>
        <p:spPr>
          <a:xfrm>
            <a:off x="10921127" y="3473767"/>
            <a:ext cx="1900238" cy="222647"/>
          </a:xfrm>
          <a:prstGeom prst="rect">
            <a:avLst/>
          </a:prstGeom>
          <a:noFill/>
          <a:ln/>
        </p:spPr>
        <p:txBody>
          <a:bodyPr wrap="none" lIns="0" tIns="0" rIns="0" bIns="0" rtlCol="0" anchor="t"/>
          <a:lstStyle/>
          <a:p>
            <a:pPr marL="0" indent="0" algn="ctr">
              <a:lnSpc>
                <a:spcPts val="1750"/>
              </a:lnSpc>
              <a:buNone/>
            </a:pPr>
            <a:r>
              <a:rPr lang="en-US" sz="1400" dirty="0">
                <a:solidFill>
                  <a:srgbClr val="CFCBBF"/>
                </a:solidFill>
                <a:latin typeface="Prata" pitchFamily="34" charset="0"/>
                <a:ea typeface="Prata" pitchFamily="34" charset="-122"/>
                <a:cs typeface="Prata" pitchFamily="34" charset="-120"/>
              </a:rPr>
              <a:t>Delivery Rating Levels</a:t>
            </a:r>
            <a:endParaRPr lang="en-US" sz="1400" dirty="0"/>
          </a:p>
        </p:txBody>
      </p:sp>
      <p:sp>
        <p:nvSpPr>
          <p:cNvPr id="14" name="Text 9"/>
          <p:cNvSpPr/>
          <p:nvPr/>
        </p:nvSpPr>
        <p:spPr>
          <a:xfrm>
            <a:off x="9682282" y="3781901"/>
            <a:ext cx="4378047" cy="228005"/>
          </a:xfrm>
          <a:prstGeom prst="rect">
            <a:avLst/>
          </a:prstGeom>
          <a:noFill/>
          <a:ln/>
        </p:spPr>
        <p:txBody>
          <a:bodyPr wrap="none" lIns="0" tIns="0" rIns="0" bIns="0" rtlCol="0" anchor="t"/>
          <a:lstStyle/>
          <a:p>
            <a:pPr marL="0" indent="0" algn="ctr">
              <a:lnSpc>
                <a:spcPts val="1750"/>
              </a:lnSpc>
              <a:buNone/>
            </a:pPr>
            <a:r>
              <a:rPr lang="en-US" sz="1100" dirty="0">
                <a:solidFill>
                  <a:srgbClr val="CFCBBF"/>
                </a:solidFill>
                <a:latin typeface="Raleway" pitchFamily="34" charset="0"/>
                <a:ea typeface="Raleway" pitchFamily="34" charset="-122"/>
                <a:cs typeface="Raleway" pitchFamily="34" charset="-120"/>
              </a:rPr>
              <a:t>Unique delivery service ratings</a:t>
            </a:r>
            <a:endParaRPr lang="en-US" sz="1100" dirty="0"/>
          </a:p>
        </p:txBody>
      </p:sp>
      <p:sp>
        <p:nvSpPr>
          <p:cNvPr id="15" name="Text 10"/>
          <p:cNvSpPr/>
          <p:nvPr/>
        </p:nvSpPr>
        <p:spPr>
          <a:xfrm>
            <a:off x="570071" y="4312682"/>
            <a:ext cx="2829282" cy="267295"/>
          </a:xfrm>
          <a:prstGeom prst="rect">
            <a:avLst/>
          </a:prstGeom>
          <a:noFill/>
          <a:ln/>
        </p:spPr>
        <p:txBody>
          <a:bodyPr wrap="none" lIns="0" tIns="0" rIns="0" bIns="0" rtlCol="0" anchor="t"/>
          <a:lstStyle/>
          <a:p>
            <a:pPr marL="0" indent="0" algn="l">
              <a:lnSpc>
                <a:spcPts val="2100"/>
              </a:lnSpc>
              <a:buNone/>
            </a:pPr>
            <a:r>
              <a:rPr lang="en-US" sz="1650" dirty="0">
                <a:solidFill>
                  <a:srgbClr val="F2E782"/>
                </a:solidFill>
                <a:latin typeface="Prata" pitchFamily="34" charset="0"/>
                <a:ea typeface="Prata" pitchFamily="34" charset="-122"/>
                <a:cs typeface="Prata" pitchFamily="34" charset="-120"/>
              </a:rPr>
              <a:t>Average Rating Distribution</a:t>
            </a:r>
            <a:endParaRPr lang="en-US" sz="1650" dirty="0"/>
          </a:p>
        </p:txBody>
      </p:sp>
      <p:sp>
        <p:nvSpPr>
          <p:cNvPr id="16" name="Text 11"/>
          <p:cNvSpPr/>
          <p:nvPr/>
        </p:nvSpPr>
        <p:spPr>
          <a:xfrm>
            <a:off x="570071" y="4722495"/>
            <a:ext cx="6571298" cy="912019"/>
          </a:xfrm>
          <a:prstGeom prst="rect">
            <a:avLst/>
          </a:prstGeom>
          <a:noFill/>
          <a:ln/>
        </p:spPr>
        <p:txBody>
          <a:bodyPr wrap="square" lIns="0" tIns="0" rIns="0" bIns="0" rtlCol="0" anchor="t"/>
          <a:lstStyle/>
          <a:p>
            <a:pPr marL="0" indent="0" algn="l">
              <a:lnSpc>
                <a:spcPts val="1750"/>
              </a:lnSpc>
              <a:buNone/>
            </a:pPr>
            <a:r>
              <a:rPr lang="en-US" sz="1100" dirty="0">
                <a:solidFill>
                  <a:srgbClr val="CFCBBF"/>
                </a:solidFill>
                <a:latin typeface="Raleway" pitchFamily="34" charset="0"/>
                <a:ea typeface="Raleway" pitchFamily="34" charset="-122"/>
                <a:cs typeface="Raleway" pitchFamily="34" charset="-120"/>
              </a:rPr>
              <a:t>The </a:t>
            </a:r>
            <a:r>
              <a:rPr lang="en-US" sz="1100" b="1" dirty="0">
                <a:solidFill>
                  <a:srgbClr val="CFCBBF"/>
                </a:solidFill>
                <a:latin typeface="Raleway" pitchFamily="34" charset="0"/>
                <a:ea typeface="Raleway" pitchFamily="34" charset="-122"/>
                <a:cs typeface="Raleway" pitchFamily="34" charset="-120"/>
              </a:rPr>
              <a:t>Average_Rating</a:t>
            </a:r>
            <a:r>
              <a:rPr lang="en-US" sz="1100" dirty="0">
                <a:solidFill>
                  <a:srgbClr val="CFCBBF"/>
                </a:solidFill>
                <a:latin typeface="Raleway" pitchFamily="34" charset="0"/>
                <a:ea typeface="Raleway" pitchFamily="34" charset="-122"/>
                <a:cs typeface="Raleway" pitchFamily="34" charset="-120"/>
              </a:rPr>
              <a:t> variable shows 41 unique values, with the most common ratings clustering around </a:t>
            </a:r>
            <a:r>
              <a:rPr lang="en-US" sz="1100" b="1" dirty="0">
                <a:solidFill>
                  <a:srgbClr val="CFCBBF"/>
                </a:solidFill>
                <a:latin typeface="Raleway" pitchFamily="34" charset="0"/>
                <a:ea typeface="Raleway" pitchFamily="34" charset="-122"/>
                <a:cs typeface="Raleway" pitchFamily="34" charset="-120"/>
              </a:rPr>
              <a:t>4.0</a:t>
            </a:r>
            <a:r>
              <a:rPr lang="en-US" sz="1100" dirty="0">
                <a:solidFill>
                  <a:srgbClr val="CFCBBF"/>
                </a:solidFill>
                <a:latin typeface="Raleway" pitchFamily="34" charset="0"/>
                <a:ea typeface="Raleway" pitchFamily="34" charset="-122"/>
                <a:cs typeface="Raleway" pitchFamily="34" charset="-120"/>
              </a:rPr>
              <a:t> (4,951 occurrences), </a:t>
            </a:r>
            <a:r>
              <a:rPr lang="en-US" sz="1100" b="1" dirty="0">
                <a:solidFill>
                  <a:srgbClr val="CFCBBF"/>
                </a:solidFill>
                <a:latin typeface="Raleway" pitchFamily="34" charset="0"/>
                <a:ea typeface="Raleway" pitchFamily="34" charset="-122"/>
                <a:cs typeface="Raleway" pitchFamily="34" charset="-120"/>
              </a:rPr>
              <a:t>3.95</a:t>
            </a:r>
            <a:r>
              <a:rPr lang="en-US" sz="1100" dirty="0">
                <a:solidFill>
                  <a:srgbClr val="CFCBBF"/>
                </a:solidFill>
                <a:latin typeface="Raleway" pitchFamily="34" charset="0"/>
                <a:ea typeface="Raleway" pitchFamily="34" charset="-122"/>
                <a:cs typeface="Raleway" pitchFamily="34" charset="-120"/>
              </a:rPr>
              <a:t> (4,107 occurrences), and </a:t>
            </a:r>
            <a:r>
              <a:rPr lang="en-US" sz="1100" b="1" dirty="0">
                <a:solidFill>
                  <a:srgbClr val="CFCBBF"/>
                </a:solidFill>
                <a:latin typeface="Raleway" pitchFamily="34" charset="0"/>
                <a:ea typeface="Raleway" pitchFamily="34" charset="-122"/>
                <a:cs typeface="Raleway" pitchFamily="34" charset="-120"/>
              </a:rPr>
              <a:t>4.1</a:t>
            </a:r>
            <a:r>
              <a:rPr lang="en-US" sz="1100" dirty="0">
                <a:solidFill>
                  <a:srgbClr val="CFCBBF"/>
                </a:solidFill>
                <a:latin typeface="Raleway" pitchFamily="34" charset="0"/>
                <a:ea typeface="Raleway" pitchFamily="34" charset="-122"/>
                <a:cs typeface="Raleway" pitchFamily="34" charset="-120"/>
              </a:rPr>
              <a:t> (4,039 occurrences). This concentration suggests that most menu items receive above-average ratings, with a distinct skew toward the positive end of the scale.</a:t>
            </a:r>
            <a:endParaRPr lang="en-US" sz="1100" dirty="0"/>
          </a:p>
        </p:txBody>
      </p:sp>
      <p:sp>
        <p:nvSpPr>
          <p:cNvPr id="17" name="Text 12"/>
          <p:cNvSpPr/>
          <p:nvPr/>
        </p:nvSpPr>
        <p:spPr>
          <a:xfrm>
            <a:off x="570071" y="5762744"/>
            <a:ext cx="6571298" cy="912019"/>
          </a:xfrm>
          <a:prstGeom prst="rect">
            <a:avLst/>
          </a:prstGeom>
          <a:noFill/>
          <a:ln/>
        </p:spPr>
        <p:txBody>
          <a:bodyPr wrap="square" lIns="0" tIns="0" rIns="0" bIns="0" rtlCol="0" anchor="t"/>
          <a:lstStyle/>
          <a:p>
            <a:pPr marL="0" indent="0" algn="l">
              <a:lnSpc>
                <a:spcPts val="1750"/>
              </a:lnSpc>
              <a:buNone/>
            </a:pPr>
            <a:r>
              <a:rPr lang="en-US" sz="1100" dirty="0">
                <a:solidFill>
                  <a:srgbClr val="CFCBBF"/>
                </a:solidFill>
                <a:latin typeface="Raleway" pitchFamily="34" charset="0"/>
                <a:ea typeface="Raleway" pitchFamily="34" charset="-122"/>
                <a:cs typeface="Raleway" pitchFamily="34" charset="-120"/>
              </a:rPr>
              <a:t>Interestingly, there's a peculiar rating value of </a:t>
            </a:r>
            <a:r>
              <a:rPr lang="en-US" sz="1100" b="1" dirty="0">
                <a:solidFill>
                  <a:srgbClr val="CFCBBF"/>
                </a:solidFill>
                <a:latin typeface="Raleway" pitchFamily="34" charset="0"/>
                <a:ea typeface="Raleway" pitchFamily="34" charset="-122"/>
                <a:cs typeface="Raleway" pitchFamily="34" charset="-120"/>
              </a:rPr>
              <a:t>3.911132</a:t>
            </a:r>
            <a:r>
              <a:rPr lang="en-US" sz="1100" dirty="0">
                <a:solidFill>
                  <a:srgbClr val="CFCBBF"/>
                </a:solidFill>
                <a:latin typeface="Raleway" pitchFamily="34" charset="0"/>
                <a:ea typeface="Raleway" pitchFamily="34" charset="-122"/>
                <a:cs typeface="Raleway" pitchFamily="34" charset="-120"/>
              </a:rPr>
              <a:t> that appears 2,730 times, along with similar decimal-heavy ratings like 3.961132 and 3.861132. These aren't standard user-facing ratings but likely represent calculated averages or aggregated scores from underlying data, indicating some form of data preprocessing or feature engineering has already occurred.</a:t>
            </a:r>
            <a:endParaRPr lang="en-US" sz="1100" dirty="0"/>
          </a:p>
        </p:txBody>
      </p:sp>
      <p:sp>
        <p:nvSpPr>
          <p:cNvPr id="18" name="Text 13"/>
          <p:cNvSpPr/>
          <p:nvPr/>
        </p:nvSpPr>
        <p:spPr>
          <a:xfrm>
            <a:off x="570071" y="6802993"/>
            <a:ext cx="6571298" cy="912019"/>
          </a:xfrm>
          <a:prstGeom prst="rect">
            <a:avLst/>
          </a:prstGeom>
          <a:noFill/>
          <a:ln/>
        </p:spPr>
        <p:txBody>
          <a:bodyPr wrap="square" lIns="0" tIns="0" rIns="0" bIns="0" rtlCol="0" anchor="t"/>
          <a:lstStyle/>
          <a:p>
            <a:pPr marL="0" indent="0" algn="l">
              <a:lnSpc>
                <a:spcPts val="1750"/>
              </a:lnSpc>
              <a:buNone/>
            </a:pPr>
            <a:r>
              <a:rPr lang="en-US" sz="1100" dirty="0">
                <a:solidFill>
                  <a:srgbClr val="CFCBBF"/>
                </a:solidFill>
                <a:latin typeface="Raleway" pitchFamily="34" charset="0"/>
                <a:ea typeface="Raleway" pitchFamily="34" charset="-122"/>
                <a:cs typeface="Raleway" pitchFamily="34" charset="-120"/>
              </a:rPr>
              <a:t>The ratings range effectively spans from around 3.2 to 4.6, with very few items rated below 3.0. This positive skew is common in restaurant data where establishments with consistently poor ratings may not survive long enough to accumulate many menu items in the dataset, creating a survivorship bias.</a:t>
            </a:r>
            <a:endParaRPr lang="en-US" sz="1100" dirty="0"/>
          </a:p>
        </p:txBody>
      </p:sp>
      <p:sp>
        <p:nvSpPr>
          <p:cNvPr id="19" name="Text 14"/>
          <p:cNvSpPr/>
          <p:nvPr/>
        </p:nvSpPr>
        <p:spPr>
          <a:xfrm>
            <a:off x="7496651" y="4312682"/>
            <a:ext cx="2732008" cy="267295"/>
          </a:xfrm>
          <a:prstGeom prst="rect">
            <a:avLst/>
          </a:prstGeom>
          <a:noFill/>
          <a:ln/>
        </p:spPr>
        <p:txBody>
          <a:bodyPr wrap="none" lIns="0" tIns="0" rIns="0" bIns="0" rtlCol="0" anchor="t"/>
          <a:lstStyle/>
          <a:p>
            <a:pPr marL="0" indent="0" algn="l">
              <a:lnSpc>
                <a:spcPts val="2100"/>
              </a:lnSpc>
              <a:buNone/>
            </a:pPr>
            <a:r>
              <a:rPr lang="en-US" sz="1650" dirty="0">
                <a:solidFill>
                  <a:srgbClr val="F2E782"/>
                </a:solidFill>
                <a:latin typeface="Prata" pitchFamily="34" charset="0"/>
                <a:ea typeface="Prata" pitchFamily="34" charset="-122"/>
                <a:cs typeface="Prata" pitchFamily="34" charset="-120"/>
              </a:rPr>
              <a:t>Dining vs. Delivery Ratings</a:t>
            </a:r>
            <a:endParaRPr lang="en-US" sz="1650" dirty="0"/>
          </a:p>
        </p:txBody>
      </p:sp>
      <p:sp>
        <p:nvSpPr>
          <p:cNvPr id="20" name="Text 15"/>
          <p:cNvSpPr/>
          <p:nvPr/>
        </p:nvSpPr>
        <p:spPr>
          <a:xfrm>
            <a:off x="7496651" y="4722495"/>
            <a:ext cx="6571298" cy="684014"/>
          </a:xfrm>
          <a:prstGeom prst="rect">
            <a:avLst/>
          </a:prstGeom>
          <a:noFill/>
          <a:ln/>
        </p:spPr>
        <p:txBody>
          <a:bodyPr wrap="square" lIns="0" tIns="0" rIns="0" bIns="0" rtlCol="0" anchor="t"/>
          <a:lstStyle/>
          <a:p>
            <a:pPr marL="0" indent="0" algn="l">
              <a:lnSpc>
                <a:spcPts val="1750"/>
              </a:lnSpc>
              <a:buNone/>
            </a:pPr>
            <a:r>
              <a:rPr lang="en-US" sz="1100" b="1" dirty="0">
                <a:solidFill>
                  <a:srgbClr val="CFCBBF"/>
                </a:solidFill>
                <a:latin typeface="Raleway" pitchFamily="34" charset="0"/>
                <a:ea typeface="Raleway" pitchFamily="34" charset="-122"/>
                <a:cs typeface="Raleway" pitchFamily="34" charset="-120"/>
              </a:rPr>
              <a:t>Dining ratings</a:t>
            </a:r>
            <a:r>
              <a:rPr lang="en-US" sz="1100" dirty="0">
                <a:solidFill>
                  <a:srgbClr val="CFCBBF"/>
                </a:solidFill>
                <a:latin typeface="Raleway" pitchFamily="34" charset="0"/>
                <a:ea typeface="Raleway" pitchFamily="34" charset="-122"/>
                <a:cs typeface="Raleway" pitchFamily="34" charset="-120"/>
              </a:rPr>
              <a:t> display 22 distinct values, with notable concentrations at 3.822264 (15,967 occurrences), 3.8 (5,475), and 4.1 (5,191). The predominance of 3.822264 suggests this may be a default or calculated value applied to restaurants without specific dining data.</a:t>
            </a:r>
            <a:endParaRPr lang="en-US" sz="1100" dirty="0"/>
          </a:p>
        </p:txBody>
      </p:sp>
      <p:sp>
        <p:nvSpPr>
          <p:cNvPr id="21" name="Text 16"/>
          <p:cNvSpPr/>
          <p:nvPr/>
        </p:nvSpPr>
        <p:spPr>
          <a:xfrm>
            <a:off x="7496651" y="5534739"/>
            <a:ext cx="6571298" cy="912019"/>
          </a:xfrm>
          <a:prstGeom prst="rect">
            <a:avLst/>
          </a:prstGeom>
          <a:noFill/>
          <a:ln/>
        </p:spPr>
        <p:txBody>
          <a:bodyPr wrap="square" lIns="0" tIns="0" rIns="0" bIns="0" rtlCol="0" anchor="t"/>
          <a:lstStyle/>
          <a:p>
            <a:pPr marL="0" indent="0" algn="l">
              <a:lnSpc>
                <a:spcPts val="1750"/>
              </a:lnSpc>
              <a:buNone/>
            </a:pPr>
            <a:r>
              <a:rPr lang="en-US" sz="1100" b="1" dirty="0">
                <a:solidFill>
                  <a:srgbClr val="CFCBBF"/>
                </a:solidFill>
                <a:latin typeface="Raleway" pitchFamily="34" charset="0"/>
                <a:ea typeface="Raleway" pitchFamily="34" charset="-122"/>
                <a:cs typeface="Raleway" pitchFamily="34" charset="-120"/>
              </a:rPr>
              <a:t>Delivery ratings</a:t>
            </a:r>
            <a:r>
              <a:rPr lang="en-US" sz="1100" dirty="0">
                <a:solidFill>
                  <a:srgbClr val="CFCBBF"/>
                </a:solidFill>
                <a:latin typeface="Raleway" pitchFamily="34" charset="0"/>
                <a:ea typeface="Raleway" pitchFamily="34" charset="-122"/>
                <a:cs typeface="Raleway" pitchFamily="34" charset="-120"/>
              </a:rPr>
              <a:t> show 16 unique values, clustering heavily around 4.1 (12,697 occurrences), 4.0 (8,585), and 4.2 (7,759). The delivery ratings trend slightly higher than dining ratings on average, which could reflect either genuine customer satisfaction differences between service channels or systematic bias in how delivery experiences are rated.</a:t>
            </a:r>
            <a:endParaRPr lang="en-US" sz="1100" dirty="0"/>
          </a:p>
        </p:txBody>
      </p:sp>
      <p:sp>
        <p:nvSpPr>
          <p:cNvPr id="22" name="Text 17"/>
          <p:cNvSpPr/>
          <p:nvPr/>
        </p:nvSpPr>
        <p:spPr>
          <a:xfrm>
            <a:off x="7496651" y="6574988"/>
            <a:ext cx="6571298" cy="684014"/>
          </a:xfrm>
          <a:prstGeom prst="rect">
            <a:avLst/>
          </a:prstGeom>
          <a:noFill/>
          <a:ln/>
        </p:spPr>
        <p:txBody>
          <a:bodyPr wrap="square" lIns="0" tIns="0" rIns="0" bIns="0" rtlCol="0" anchor="t"/>
          <a:lstStyle/>
          <a:p>
            <a:pPr marL="0" indent="0" algn="l">
              <a:lnSpc>
                <a:spcPts val="1750"/>
              </a:lnSpc>
              <a:buNone/>
            </a:pPr>
            <a:r>
              <a:rPr lang="en-US" sz="1100" dirty="0">
                <a:solidFill>
                  <a:srgbClr val="CFCBBF"/>
                </a:solidFill>
                <a:latin typeface="Raleway" pitchFamily="34" charset="0"/>
                <a:ea typeface="Raleway" pitchFamily="34" charset="-122"/>
                <a:cs typeface="Raleway" pitchFamily="34" charset="-120"/>
              </a:rPr>
              <a:t>For analysis purposes, consider creating visualizations that compare dining vs. delivery ratings across different restaurant types, cities, or price points to uncover interesting patterns in service quality perceptions.</a:t>
            </a:r>
            <a:endParaRPr lang="en-US" sz="11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640675"/>
            <a:ext cx="7362706" cy="620078"/>
          </a:xfrm>
          <a:prstGeom prst="rect">
            <a:avLst/>
          </a:prstGeom>
          <a:noFill/>
          <a:ln/>
        </p:spPr>
        <p:txBody>
          <a:bodyPr wrap="none" lIns="0" tIns="0" rIns="0" bIns="0" rtlCol="0" anchor="t"/>
          <a:lstStyle/>
          <a:p>
            <a:pPr marL="0" indent="0" algn="l">
              <a:lnSpc>
                <a:spcPts val="4850"/>
              </a:lnSpc>
              <a:buNone/>
            </a:pPr>
            <a:r>
              <a:rPr lang="en-US" sz="3900" dirty="0">
                <a:solidFill>
                  <a:srgbClr val="F2E782"/>
                </a:solidFill>
                <a:latin typeface="Prata" pitchFamily="34" charset="0"/>
                <a:ea typeface="Prata" pitchFamily="34" charset="-122"/>
                <a:cs typeface="Prata" pitchFamily="34" charset="-120"/>
              </a:rPr>
              <a:t>Pricing Dynamics and Patterns</a:t>
            </a:r>
            <a:endParaRPr lang="en-US" sz="3900" dirty="0"/>
          </a:p>
        </p:txBody>
      </p:sp>
      <p:sp>
        <p:nvSpPr>
          <p:cNvPr id="3" name="Shape 1"/>
          <p:cNvSpPr/>
          <p:nvPr/>
        </p:nvSpPr>
        <p:spPr>
          <a:xfrm>
            <a:off x="793790" y="1657588"/>
            <a:ext cx="4215289" cy="5073015"/>
          </a:xfrm>
          <a:prstGeom prst="roundRect">
            <a:avLst>
              <a:gd name="adj" fmla="val 706"/>
            </a:avLst>
          </a:prstGeom>
          <a:solidFill>
            <a:srgbClr val="3A3B3C"/>
          </a:solidFill>
          <a:ln/>
        </p:spPr>
      </p:sp>
      <p:sp>
        <p:nvSpPr>
          <p:cNvPr id="4" name="Text 2"/>
          <p:cNvSpPr/>
          <p:nvPr/>
        </p:nvSpPr>
        <p:spPr>
          <a:xfrm>
            <a:off x="992148" y="1855946"/>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CFCBBF"/>
                </a:solidFill>
                <a:latin typeface="Prata" pitchFamily="34" charset="0"/>
                <a:ea typeface="Prata" pitchFamily="34" charset="-122"/>
                <a:cs typeface="Prata" pitchFamily="34" charset="-120"/>
              </a:rPr>
              <a:t>Price Range Analysis</a:t>
            </a:r>
            <a:endParaRPr lang="en-US" sz="1950" dirty="0"/>
          </a:p>
        </p:txBody>
      </p:sp>
      <p:sp>
        <p:nvSpPr>
          <p:cNvPr id="5" name="Text 3"/>
          <p:cNvSpPr/>
          <p:nvPr/>
        </p:nvSpPr>
        <p:spPr>
          <a:xfrm>
            <a:off x="992148" y="2285167"/>
            <a:ext cx="3818573" cy="1905238"/>
          </a:xfrm>
          <a:prstGeom prst="rect">
            <a:avLst/>
          </a:prstGeom>
          <a:noFill/>
          <a:ln/>
        </p:spPr>
        <p:txBody>
          <a:bodyPr wrap="square" lIns="0" tIns="0" rIns="0" bIns="0" rtlCol="0" anchor="t"/>
          <a:lstStyle/>
          <a:p>
            <a:pPr marL="0" indent="0" algn="l">
              <a:lnSpc>
                <a:spcPts val="2500"/>
              </a:lnSpc>
              <a:buNone/>
            </a:pPr>
            <a:r>
              <a:rPr lang="en-US" sz="1550" dirty="0">
                <a:solidFill>
                  <a:srgbClr val="CFCBBF"/>
                </a:solidFill>
                <a:latin typeface="Raleway" pitchFamily="34" charset="0"/>
                <a:ea typeface="Raleway" pitchFamily="34" charset="-122"/>
                <a:cs typeface="Raleway" pitchFamily="34" charset="-120"/>
              </a:rPr>
              <a:t>The dataset includes </a:t>
            </a:r>
            <a:r>
              <a:rPr lang="en-US" sz="1550" b="1" dirty="0">
                <a:solidFill>
                  <a:srgbClr val="CFCBBF"/>
                </a:solidFill>
                <a:latin typeface="Raleway" pitchFamily="34" charset="0"/>
                <a:ea typeface="Raleway" pitchFamily="34" charset="-122"/>
                <a:cs typeface="Raleway" pitchFamily="34" charset="-120"/>
              </a:rPr>
              <a:t>1,780 unique price points</a:t>
            </a:r>
            <a:r>
              <a:rPr lang="en-US" sz="1550" dirty="0">
                <a:solidFill>
                  <a:srgbClr val="CFCBBF"/>
                </a:solidFill>
                <a:latin typeface="Raleway" pitchFamily="34" charset="0"/>
                <a:ea typeface="Raleway" pitchFamily="34" charset="-122"/>
                <a:cs typeface="Raleway" pitchFamily="34" charset="-120"/>
              </a:rPr>
              <a:t>, with the most common prices being ₹180 (1,032 items), ₹120 (1,009 items), and ₹200 (972 items). These round numbers suggest strategic pricing psychology at work.</a:t>
            </a:r>
            <a:endParaRPr lang="en-US" sz="1550" dirty="0"/>
          </a:p>
        </p:txBody>
      </p:sp>
      <p:sp>
        <p:nvSpPr>
          <p:cNvPr id="6" name="Text 4"/>
          <p:cNvSpPr/>
          <p:nvPr/>
        </p:nvSpPr>
        <p:spPr>
          <a:xfrm>
            <a:off x="992148" y="4309467"/>
            <a:ext cx="3818573" cy="2222778"/>
          </a:xfrm>
          <a:prstGeom prst="rect">
            <a:avLst/>
          </a:prstGeom>
          <a:noFill/>
          <a:ln/>
        </p:spPr>
        <p:txBody>
          <a:bodyPr wrap="square" lIns="0" tIns="0" rIns="0" bIns="0" rtlCol="0" anchor="t"/>
          <a:lstStyle/>
          <a:p>
            <a:pPr marL="0" indent="0" algn="l">
              <a:lnSpc>
                <a:spcPts val="2500"/>
              </a:lnSpc>
              <a:buNone/>
            </a:pPr>
            <a:r>
              <a:rPr lang="en-US" sz="1550" dirty="0">
                <a:solidFill>
                  <a:srgbClr val="CFCBBF"/>
                </a:solidFill>
                <a:latin typeface="Raleway" pitchFamily="34" charset="0"/>
                <a:ea typeface="Raleway" pitchFamily="34" charset="-122"/>
                <a:cs typeface="Raleway" pitchFamily="34" charset="-120"/>
              </a:rPr>
              <a:t>Price distribution shows a heavy concentration at common psychological price points (120, 150, 180, 200, 220), which is typical in restaurant pricing. The presence of odd decimal prices (421.68, 269.28, 97.46) likely represents post-tax or post-discount calculations.</a:t>
            </a:r>
            <a:endParaRPr lang="en-US" sz="1550" dirty="0"/>
          </a:p>
        </p:txBody>
      </p:sp>
      <p:sp>
        <p:nvSpPr>
          <p:cNvPr id="7" name="Shape 5"/>
          <p:cNvSpPr/>
          <p:nvPr/>
        </p:nvSpPr>
        <p:spPr>
          <a:xfrm>
            <a:off x="5207437" y="1657588"/>
            <a:ext cx="4215408" cy="5073015"/>
          </a:xfrm>
          <a:prstGeom prst="roundRect">
            <a:avLst>
              <a:gd name="adj" fmla="val 706"/>
            </a:avLst>
          </a:prstGeom>
          <a:solidFill>
            <a:srgbClr val="3A3B3C"/>
          </a:solidFill>
          <a:ln/>
        </p:spPr>
      </p:sp>
      <p:sp>
        <p:nvSpPr>
          <p:cNvPr id="8" name="Text 6"/>
          <p:cNvSpPr/>
          <p:nvPr/>
        </p:nvSpPr>
        <p:spPr>
          <a:xfrm>
            <a:off x="5405795" y="1855946"/>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CFCBBF"/>
                </a:solidFill>
                <a:latin typeface="Prata" pitchFamily="34" charset="0"/>
                <a:ea typeface="Prata" pitchFamily="34" charset="-122"/>
                <a:cs typeface="Prata" pitchFamily="34" charset="-120"/>
              </a:rPr>
              <a:t>City-Level Pricing</a:t>
            </a:r>
            <a:endParaRPr lang="en-US" sz="1950" dirty="0"/>
          </a:p>
        </p:txBody>
      </p:sp>
      <p:sp>
        <p:nvSpPr>
          <p:cNvPr id="9" name="Text 7"/>
          <p:cNvSpPr/>
          <p:nvPr/>
        </p:nvSpPr>
        <p:spPr>
          <a:xfrm>
            <a:off x="5405795" y="2285167"/>
            <a:ext cx="3818692" cy="1587698"/>
          </a:xfrm>
          <a:prstGeom prst="rect">
            <a:avLst/>
          </a:prstGeom>
          <a:noFill/>
          <a:ln/>
        </p:spPr>
        <p:txBody>
          <a:bodyPr wrap="square" lIns="0" tIns="0" rIns="0" bIns="0" rtlCol="0" anchor="t"/>
          <a:lstStyle/>
          <a:p>
            <a:pPr marL="0" indent="0" algn="l">
              <a:lnSpc>
                <a:spcPts val="2500"/>
              </a:lnSpc>
              <a:buNone/>
            </a:pPr>
            <a:r>
              <a:rPr lang="en-US" sz="1550" dirty="0">
                <a:solidFill>
                  <a:srgbClr val="000000"/>
                </a:solidFill>
                <a:highlight>
                  <a:srgbClr val="EEE27D"/>
                </a:highlight>
                <a:latin typeface="Raleway" pitchFamily="34" charset="0"/>
                <a:ea typeface="Raleway" pitchFamily="34" charset="-122"/>
                <a:cs typeface="Raleway" pitchFamily="34" charset="-120"/>
              </a:rPr>
              <a:t>Mumbai leads with the highest average city price at ₹304.40</a:t>
            </a:r>
            <a:r>
              <a:rPr lang="en-US" sz="1550" dirty="0">
                <a:solidFill>
                  <a:srgbClr val="CFCBBF"/>
                </a:solidFill>
                <a:latin typeface="Raleway" pitchFamily="34" charset="0"/>
                <a:ea typeface="Raleway" pitchFamily="34" charset="-122"/>
                <a:cs typeface="Raleway" pitchFamily="34" charset="-120"/>
              </a:rPr>
              <a:t>, followed by Chennai at ₹261.86 and Hyderabad at ₹245.13. Pune (₹242.17), Kochi (₹225.95), and Jaipur (₹217.16) show more moderate pricing.</a:t>
            </a:r>
            <a:endParaRPr lang="en-US" sz="1550" dirty="0"/>
          </a:p>
        </p:txBody>
      </p:sp>
      <p:sp>
        <p:nvSpPr>
          <p:cNvPr id="10" name="Text 8"/>
          <p:cNvSpPr/>
          <p:nvPr/>
        </p:nvSpPr>
        <p:spPr>
          <a:xfrm>
            <a:off x="5405795" y="3991928"/>
            <a:ext cx="3818692" cy="1905238"/>
          </a:xfrm>
          <a:prstGeom prst="rect">
            <a:avLst/>
          </a:prstGeom>
          <a:noFill/>
          <a:ln/>
        </p:spPr>
        <p:txBody>
          <a:bodyPr wrap="square" lIns="0" tIns="0" rIns="0" bIns="0" rtlCol="0" anchor="t"/>
          <a:lstStyle/>
          <a:p>
            <a:pPr marL="0" indent="0" algn="l">
              <a:lnSpc>
                <a:spcPts val="2500"/>
              </a:lnSpc>
              <a:buNone/>
            </a:pPr>
            <a:r>
              <a:rPr lang="en-US" sz="1550" dirty="0">
                <a:solidFill>
                  <a:srgbClr val="CFCBBF"/>
                </a:solidFill>
                <a:latin typeface="Raleway" pitchFamily="34" charset="0"/>
                <a:ea typeface="Raleway" pitchFamily="34" charset="-122"/>
                <a:cs typeface="Raleway" pitchFamily="34" charset="-120"/>
              </a:rPr>
              <a:t>These city-level differences reflect local economic conditions, cost of living variations, and competitive dynamics in each market. Mumbai's premium pricing aligns with its status as India's financial capital with higher operational costs.</a:t>
            </a:r>
            <a:endParaRPr lang="en-US" sz="1550" dirty="0"/>
          </a:p>
        </p:txBody>
      </p:sp>
      <p:sp>
        <p:nvSpPr>
          <p:cNvPr id="11" name="Shape 9"/>
          <p:cNvSpPr/>
          <p:nvPr/>
        </p:nvSpPr>
        <p:spPr>
          <a:xfrm>
            <a:off x="9621203" y="1657588"/>
            <a:ext cx="4215289" cy="5073015"/>
          </a:xfrm>
          <a:prstGeom prst="roundRect">
            <a:avLst>
              <a:gd name="adj" fmla="val 706"/>
            </a:avLst>
          </a:prstGeom>
          <a:solidFill>
            <a:srgbClr val="3A3B3C"/>
          </a:solidFill>
          <a:ln/>
        </p:spPr>
      </p:sp>
      <p:sp>
        <p:nvSpPr>
          <p:cNvPr id="12" name="Text 10"/>
          <p:cNvSpPr/>
          <p:nvPr/>
        </p:nvSpPr>
        <p:spPr>
          <a:xfrm>
            <a:off x="9819561" y="1855946"/>
            <a:ext cx="3262551" cy="310158"/>
          </a:xfrm>
          <a:prstGeom prst="rect">
            <a:avLst/>
          </a:prstGeom>
          <a:noFill/>
          <a:ln/>
        </p:spPr>
        <p:txBody>
          <a:bodyPr wrap="none" lIns="0" tIns="0" rIns="0" bIns="0" rtlCol="0" anchor="t"/>
          <a:lstStyle/>
          <a:p>
            <a:pPr marL="0" indent="0" algn="l">
              <a:lnSpc>
                <a:spcPts val="2400"/>
              </a:lnSpc>
              <a:buNone/>
            </a:pPr>
            <a:r>
              <a:rPr lang="en-US" sz="1950" dirty="0">
                <a:solidFill>
                  <a:srgbClr val="CFCBBF"/>
                </a:solidFill>
                <a:latin typeface="Prata" pitchFamily="34" charset="0"/>
                <a:ea typeface="Prata" pitchFamily="34" charset="-122"/>
                <a:cs typeface="Prata" pitchFamily="34" charset="-120"/>
              </a:rPr>
              <a:t>Restaurant Price Variability</a:t>
            </a:r>
            <a:endParaRPr lang="en-US" sz="1950" dirty="0"/>
          </a:p>
        </p:txBody>
      </p:sp>
      <p:sp>
        <p:nvSpPr>
          <p:cNvPr id="13" name="Text 11"/>
          <p:cNvSpPr/>
          <p:nvPr/>
        </p:nvSpPr>
        <p:spPr>
          <a:xfrm>
            <a:off x="9819561" y="2285167"/>
            <a:ext cx="3818573" cy="2222778"/>
          </a:xfrm>
          <a:prstGeom prst="rect">
            <a:avLst/>
          </a:prstGeom>
          <a:noFill/>
          <a:ln/>
        </p:spPr>
        <p:txBody>
          <a:bodyPr wrap="square" lIns="0" tIns="0" rIns="0" bIns="0" rtlCol="0" anchor="t"/>
          <a:lstStyle/>
          <a:p>
            <a:pPr marL="0" indent="0" algn="l">
              <a:lnSpc>
                <a:spcPts val="2500"/>
              </a:lnSpc>
              <a:buNone/>
            </a:pPr>
            <a:r>
              <a:rPr lang="en-US" sz="1550" dirty="0">
                <a:solidFill>
                  <a:srgbClr val="CFCBBF"/>
                </a:solidFill>
                <a:latin typeface="Raleway" pitchFamily="34" charset="0"/>
                <a:ea typeface="Raleway" pitchFamily="34" charset="-122"/>
                <a:cs typeface="Raleway" pitchFamily="34" charset="-120"/>
              </a:rPr>
              <a:t>With </a:t>
            </a:r>
            <a:r>
              <a:rPr lang="en-US" sz="1550" b="1" dirty="0">
                <a:solidFill>
                  <a:srgbClr val="CFCBBF"/>
                </a:solidFill>
                <a:latin typeface="Raleway" pitchFamily="34" charset="0"/>
                <a:ea typeface="Raleway" pitchFamily="34" charset="-122"/>
                <a:cs typeface="Raleway" pitchFamily="34" charset="-120"/>
              </a:rPr>
              <a:t>410 unique average restaurant prices</a:t>
            </a:r>
            <a:r>
              <a:rPr lang="en-US" sz="1550" dirty="0">
                <a:solidFill>
                  <a:srgbClr val="CFCBBF"/>
                </a:solidFill>
                <a:latin typeface="Raleway" pitchFamily="34" charset="0"/>
                <a:ea typeface="Raleway" pitchFamily="34" charset="-122"/>
                <a:cs typeface="Raleway" pitchFamily="34" charset="-120"/>
              </a:rPr>
              <a:t>, there's substantial pricing diversity across establishments. The most common average restaurant price is ₹280.31 (700 items), indicating multiple restaurants cluster around this mid-range price point.</a:t>
            </a:r>
            <a:endParaRPr lang="en-US" sz="1550" dirty="0"/>
          </a:p>
        </p:txBody>
      </p:sp>
      <p:sp>
        <p:nvSpPr>
          <p:cNvPr id="14" name="Text 12"/>
          <p:cNvSpPr/>
          <p:nvPr/>
        </p:nvSpPr>
        <p:spPr>
          <a:xfrm>
            <a:off x="9819561" y="4627007"/>
            <a:ext cx="3818573" cy="1587698"/>
          </a:xfrm>
          <a:prstGeom prst="rect">
            <a:avLst/>
          </a:prstGeom>
          <a:noFill/>
          <a:ln/>
        </p:spPr>
        <p:txBody>
          <a:bodyPr wrap="square" lIns="0" tIns="0" rIns="0" bIns="0" rtlCol="0" anchor="t"/>
          <a:lstStyle/>
          <a:p>
            <a:pPr marL="0" indent="0" algn="l">
              <a:lnSpc>
                <a:spcPts val="2500"/>
              </a:lnSpc>
              <a:buNone/>
            </a:pPr>
            <a:r>
              <a:rPr lang="en-US" sz="1550" dirty="0">
                <a:solidFill>
                  <a:srgbClr val="CFCBBF"/>
                </a:solidFill>
                <a:latin typeface="Raleway" pitchFamily="34" charset="0"/>
                <a:ea typeface="Raleway" pitchFamily="34" charset="-122"/>
                <a:cs typeface="Raleway" pitchFamily="34" charset="-120"/>
              </a:rPr>
              <a:t>The wide range from budget to premium pricing (₹93 to ₹428 average per restaurant) provides opportunities for market segmentation analysis and competitive positioning studies.</a:t>
            </a:r>
            <a:endParaRPr lang="en-US" sz="1550" dirty="0"/>
          </a:p>
        </p:txBody>
      </p:sp>
      <p:sp>
        <p:nvSpPr>
          <p:cNvPr id="15" name="Text 13"/>
          <p:cNvSpPr/>
          <p:nvPr/>
        </p:nvSpPr>
        <p:spPr>
          <a:xfrm>
            <a:off x="793790" y="6953845"/>
            <a:ext cx="13042821" cy="635079"/>
          </a:xfrm>
          <a:prstGeom prst="rect">
            <a:avLst/>
          </a:prstGeom>
          <a:noFill/>
          <a:ln/>
        </p:spPr>
        <p:txBody>
          <a:bodyPr wrap="square" lIns="0" tIns="0" rIns="0" bIns="0" rtlCol="0" anchor="t"/>
          <a:lstStyle/>
          <a:p>
            <a:pPr marL="0" indent="0" algn="l">
              <a:lnSpc>
                <a:spcPts val="2500"/>
              </a:lnSpc>
              <a:buNone/>
            </a:pPr>
            <a:r>
              <a:rPr lang="en-US" sz="1550" dirty="0">
                <a:solidFill>
                  <a:srgbClr val="CFCBBF"/>
                </a:solidFill>
                <a:latin typeface="Raleway" pitchFamily="34" charset="0"/>
                <a:ea typeface="Raleway" pitchFamily="34" charset="-122"/>
                <a:cs typeface="Raleway" pitchFamily="34" charset="-120"/>
              </a:rPr>
              <a:t>The </a:t>
            </a:r>
            <a:r>
              <a:rPr lang="en-US" sz="1550" b="1" dirty="0">
                <a:solidFill>
                  <a:srgbClr val="CFCBBF"/>
                </a:solidFill>
                <a:latin typeface="Raleway" pitchFamily="34" charset="0"/>
                <a:ea typeface="Raleway" pitchFamily="34" charset="-122"/>
                <a:cs typeface="Raleway" pitchFamily="34" charset="-120"/>
              </a:rPr>
              <a:t>Log_Price</a:t>
            </a:r>
            <a:r>
              <a:rPr lang="en-US" sz="1550" dirty="0">
                <a:solidFill>
                  <a:srgbClr val="CFCBBF"/>
                </a:solidFill>
                <a:latin typeface="Raleway" pitchFamily="34" charset="0"/>
                <a:ea typeface="Raleway" pitchFamily="34" charset="-122"/>
                <a:cs typeface="Raleway" pitchFamily="34" charset="-120"/>
              </a:rPr>
              <a:t> variable with 1,780 unique values suggests the dataset includes logarithmically transformed prices, which is useful for modeling as it can help normalize right-skewed price distributions and reduce the influence of extreme outliers in regression analyses.</a:t>
            </a:r>
            <a:endParaRPr lang="en-US" sz="15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93790" y="622102"/>
            <a:ext cx="9858256" cy="620078"/>
          </a:xfrm>
          <a:prstGeom prst="rect">
            <a:avLst/>
          </a:prstGeom>
          <a:noFill/>
          <a:ln/>
        </p:spPr>
        <p:txBody>
          <a:bodyPr wrap="none" lIns="0" tIns="0" rIns="0" bIns="0" rtlCol="0" anchor="t"/>
          <a:lstStyle/>
          <a:p>
            <a:pPr marL="0" indent="0" algn="l">
              <a:lnSpc>
                <a:spcPts val="4850"/>
              </a:lnSpc>
              <a:buNone/>
            </a:pPr>
            <a:r>
              <a:rPr lang="en-US" sz="3900" dirty="0">
                <a:solidFill>
                  <a:srgbClr val="F2E782"/>
                </a:solidFill>
                <a:latin typeface="Prata" pitchFamily="34" charset="0"/>
                <a:ea typeface="Prata" pitchFamily="34" charset="-122"/>
                <a:cs typeface="Prata" pitchFamily="34" charset="-120"/>
              </a:rPr>
              <a:t>Voting Behavior and Engagement Metrics</a:t>
            </a:r>
            <a:endParaRPr lang="en-US" sz="3900" dirty="0"/>
          </a:p>
        </p:txBody>
      </p:sp>
      <p:sp>
        <p:nvSpPr>
          <p:cNvPr id="3" name="Text 1"/>
          <p:cNvSpPr/>
          <p:nvPr/>
        </p:nvSpPr>
        <p:spPr>
          <a:xfrm>
            <a:off x="793790" y="1738193"/>
            <a:ext cx="3048953" cy="372070"/>
          </a:xfrm>
          <a:prstGeom prst="rect">
            <a:avLst/>
          </a:prstGeom>
          <a:noFill/>
          <a:ln/>
        </p:spPr>
        <p:txBody>
          <a:bodyPr wrap="none" lIns="0" tIns="0" rIns="0" bIns="0" rtlCol="0" anchor="t"/>
          <a:lstStyle/>
          <a:p>
            <a:pPr marL="0" indent="0" algn="l">
              <a:lnSpc>
                <a:spcPts val="2900"/>
              </a:lnSpc>
              <a:buNone/>
            </a:pPr>
            <a:r>
              <a:rPr lang="en-US" sz="2300" dirty="0">
                <a:solidFill>
                  <a:srgbClr val="F2E782"/>
                </a:solidFill>
                <a:latin typeface="Prata" pitchFamily="34" charset="0"/>
                <a:ea typeface="Prata" pitchFamily="34" charset="-122"/>
                <a:cs typeface="Prata" pitchFamily="34" charset="-120"/>
              </a:rPr>
              <a:t>Dining Votes Analysis</a:t>
            </a:r>
            <a:endParaRPr lang="en-US" sz="2300" dirty="0"/>
          </a:p>
        </p:txBody>
      </p:sp>
      <p:sp>
        <p:nvSpPr>
          <p:cNvPr id="4" name="Text 2"/>
          <p:cNvSpPr/>
          <p:nvPr/>
        </p:nvSpPr>
        <p:spPr>
          <a:xfrm>
            <a:off x="793790" y="2308622"/>
            <a:ext cx="6279356" cy="1905238"/>
          </a:xfrm>
          <a:prstGeom prst="rect">
            <a:avLst/>
          </a:prstGeom>
          <a:noFill/>
          <a:ln/>
        </p:spPr>
        <p:txBody>
          <a:bodyPr wrap="square" lIns="0" tIns="0" rIns="0" bIns="0" rtlCol="0" anchor="t"/>
          <a:lstStyle/>
          <a:p>
            <a:pPr marL="0" indent="0" algn="l">
              <a:lnSpc>
                <a:spcPts val="2500"/>
              </a:lnSpc>
              <a:buNone/>
            </a:pPr>
            <a:r>
              <a:rPr lang="en-US" sz="1550" dirty="0">
                <a:solidFill>
                  <a:srgbClr val="CFCBBF"/>
                </a:solidFill>
                <a:latin typeface="Raleway" pitchFamily="34" charset="0"/>
                <a:ea typeface="Raleway" pitchFamily="34" charset="-122"/>
                <a:cs typeface="Raleway" pitchFamily="34" charset="-120"/>
              </a:rPr>
              <a:t>The </a:t>
            </a:r>
            <a:r>
              <a:rPr lang="en-US" sz="1550" b="1" dirty="0">
                <a:solidFill>
                  <a:srgbClr val="CFCBBF"/>
                </a:solidFill>
                <a:latin typeface="Raleway" pitchFamily="34" charset="0"/>
                <a:ea typeface="Raleway" pitchFamily="34" charset="-122"/>
                <a:cs typeface="Raleway" pitchFamily="34" charset="-120"/>
              </a:rPr>
              <a:t>Dining_Votes</a:t>
            </a:r>
            <a:r>
              <a:rPr lang="en-US" sz="1550" dirty="0">
                <a:solidFill>
                  <a:srgbClr val="CFCBBF"/>
                </a:solidFill>
                <a:latin typeface="Raleway" pitchFamily="34" charset="0"/>
                <a:ea typeface="Raleway" pitchFamily="34" charset="-122"/>
                <a:cs typeface="Raleway" pitchFamily="34" charset="-120"/>
              </a:rPr>
              <a:t> variable shows </a:t>
            </a:r>
            <a:r>
              <a:rPr lang="en-US" sz="1550" b="1" dirty="0">
                <a:solidFill>
                  <a:srgbClr val="CFCBBF"/>
                </a:solidFill>
                <a:latin typeface="Raleway" pitchFamily="34" charset="0"/>
                <a:ea typeface="Raleway" pitchFamily="34" charset="-122"/>
                <a:cs typeface="Raleway" pitchFamily="34" charset="-120"/>
              </a:rPr>
              <a:t>165 unique values</a:t>
            </a:r>
            <a:r>
              <a:rPr lang="en-US" sz="1550" dirty="0">
                <a:solidFill>
                  <a:srgbClr val="CFCBBF"/>
                </a:solidFill>
                <a:latin typeface="Raleway" pitchFamily="34" charset="0"/>
                <a:ea typeface="Raleway" pitchFamily="34" charset="-122"/>
                <a:cs typeface="Raleway" pitchFamily="34" charset="-120"/>
              </a:rPr>
              <a:t>, with a striking pattern: </a:t>
            </a:r>
            <a:r>
              <a:rPr lang="en-US" sz="1550" b="1" dirty="0">
                <a:solidFill>
                  <a:srgbClr val="CFCBBF"/>
                </a:solidFill>
                <a:latin typeface="Raleway" pitchFamily="34" charset="0"/>
                <a:ea typeface="Raleway" pitchFamily="34" charset="-122"/>
                <a:cs typeface="Raleway" pitchFamily="34" charset="-120"/>
              </a:rPr>
              <a:t>21,984 items (38.3%) have zero dining votes</a:t>
            </a:r>
            <a:r>
              <a:rPr lang="en-US" sz="1550" dirty="0">
                <a:solidFill>
                  <a:srgbClr val="CFCBBF"/>
                </a:solidFill>
                <a:latin typeface="Raleway" pitchFamily="34" charset="0"/>
                <a:ea typeface="Raleway" pitchFamily="34" charset="-122"/>
                <a:cs typeface="Raleway" pitchFamily="34" charset="-120"/>
              </a:rPr>
              <a:t>. This substantial proportion of unvoted items suggests either newly added menu items, less popular dishes, or restaurants that primarily operate through delivery channels where dining feedback isn't collected.</a:t>
            </a:r>
            <a:endParaRPr lang="en-US" sz="1550" dirty="0"/>
          </a:p>
        </p:txBody>
      </p:sp>
      <p:sp>
        <p:nvSpPr>
          <p:cNvPr id="5" name="Text 3"/>
          <p:cNvSpPr/>
          <p:nvPr/>
        </p:nvSpPr>
        <p:spPr>
          <a:xfrm>
            <a:off x="793790" y="4392454"/>
            <a:ext cx="6279356" cy="1587698"/>
          </a:xfrm>
          <a:prstGeom prst="rect">
            <a:avLst/>
          </a:prstGeom>
          <a:noFill/>
          <a:ln/>
        </p:spPr>
        <p:txBody>
          <a:bodyPr wrap="square" lIns="0" tIns="0" rIns="0" bIns="0" rtlCol="0" anchor="t"/>
          <a:lstStyle/>
          <a:p>
            <a:pPr marL="0" indent="0" algn="l">
              <a:lnSpc>
                <a:spcPts val="2500"/>
              </a:lnSpc>
              <a:buNone/>
            </a:pPr>
            <a:r>
              <a:rPr lang="en-US" sz="1550" dirty="0">
                <a:solidFill>
                  <a:srgbClr val="CFCBBF"/>
                </a:solidFill>
                <a:latin typeface="Raleway" pitchFamily="34" charset="0"/>
                <a:ea typeface="Raleway" pitchFamily="34" charset="-122"/>
                <a:cs typeface="Raleway" pitchFamily="34" charset="-120"/>
              </a:rPr>
              <a:t>The most common non-zero dining vote count is </a:t>
            </a:r>
            <a:r>
              <a:rPr lang="en-US" sz="1550" b="1" dirty="0">
                <a:solidFill>
                  <a:srgbClr val="CFCBBF"/>
                </a:solidFill>
                <a:latin typeface="Raleway" pitchFamily="34" charset="0"/>
                <a:ea typeface="Raleway" pitchFamily="34" charset="-122"/>
                <a:cs typeface="Raleway" pitchFamily="34" charset="-120"/>
              </a:rPr>
              <a:t>848 votes</a:t>
            </a:r>
            <a:r>
              <a:rPr lang="en-US" sz="1550" dirty="0">
                <a:solidFill>
                  <a:srgbClr val="CFCBBF"/>
                </a:solidFill>
                <a:latin typeface="Raleway" pitchFamily="34" charset="0"/>
                <a:ea typeface="Raleway" pitchFamily="34" charset="-122"/>
                <a:cs typeface="Raleway" pitchFamily="34" charset="-120"/>
              </a:rPr>
              <a:t> (844 occurrences), followed by modest engagement levels of 16, 32, and 4 votes. This creates a bimodal distribution with a large cluster at zero and smaller clusters at specific popular restaurants or signature dishes.</a:t>
            </a:r>
            <a:endParaRPr lang="en-US" sz="1550" dirty="0"/>
          </a:p>
        </p:txBody>
      </p:sp>
      <p:sp>
        <p:nvSpPr>
          <p:cNvPr id="6" name="Text 4"/>
          <p:cNvSpPr/>
          <p:nvPr/>
        </p:nvSpPr>
        <p:spPr>
          <a:xfrm>
            <a:off x="793790" y="6158746"/>
            <a:ext cx="6279356" cy="1270159"/>
          </a:xfrm>
          <a:prstGeom prst="rect">
            <a:avLst/>
          </a:prstGeom>
          <a:noFill/>
          <a:ln/>
        </p:spPr>
        <p:txBody>
          <a:bodyPr wrap="square" lIns="0" tIns="0" rIns="0" bIns="0" rtlCol="0" anchor="t"/>
          <a:lstStyle/>
          <a:p>
            <a:pPr marL="0" indent="0" algn="l">
              <a:lnSpc>
                <a:spcPts val="2500"/>
              </a:lnSpc>
              <a:buNone/>
            </a:pPr>
            <a:r>
              <a:rPr lang="en-US" sz="1550" dirty="0">
                <a:solidFill>
                  <a:srgbClr val="CFCBBF"/>
                </a:solidFill>
                <a:latin typeface="Raleway" pitchFamily="34" charset="0"/>
                <a:ea typeface="Raleway" pitchFamily="34" charset="-122"/>
                <a:cs typeface="Raleway" pitchFamily="34" charset="-120"/>
              </a:rPr>
              <a:t>Higher vote counts (367, 482, 62) are rare, appearing only dozens of times, indicating that achieving significant dine-in engagement is challenging and typically reserved for established, popular establishments with strong foot traffic.</a:t>
            </a:r>
            <a:endParaRPr lang="en-US" sz="1550" dirty="0"/>
          </a:p>
        </p:txBody>
      </p:sp>
      <p:sp>
        <p:nvSpPr>
          <p:cNvPr id="7" name="Text 5"/>
          <p:cNvSpPr/>
          <p:nvPr/>
        </p:nvSpPr>
        <p:spPr>
          <a:xfrm>
            <a:off x="7564874" y="1738193"/>
            <a:ext cx="3287197" cy="372070"/>
          </a:xfrm>
          <a:prstGeom prst="rect">
            <a:avLst/>
          </a:prstGeom>
          <a:noFill/>
          <a:ln/>
        </p:spPr>
        <p:txBody>
          <a:bodyPr wrap="none" lIns="0" tIns="0" rIns="0" bIns="0" rtlCol="0" anchor="t"/>
          <a:lstStyle/>
          <a:p>
            <a:pPr marL="0" indent="0" algn="l">
              <a:lnSpc>
                <a:spcPts val="2900"/>
              </a:lnSpc>
              <a:buNone/>
            </a:pPr>
            <a:r>
              <a:rPr lang="en-US" sz="2300" dirty="0">
                <a:solidFill>
                  <a:srgbClr val="F2E782"/>
                </a:solidFill>
                <a:latin typeface="Prata" pitchFamily="34" charset="0"/>
                <a:ea typeface="Prata" pitchFamily="34" charset="-122"/>
                <a:cs typeface="Prata" pitchFamily="34" charset="-120"/>
              </a:rPr>
              <a:t>Delivery Votes Analysis</a:t>
            </a:r>
            <a:endParaRPr lang="en-US" sz="2300" dirty="0"/>
          </a:p>
        </p:txBody>
      </p:sp>
      <p:sp>
        <p:nvSpPr>
          <p:cNvPr id="8" name="Text 6"/>
          <p:cNvSpPr/>
          <p:nvPr/>
        </p:nvSpPr>
        <p:spPr>
          <a:xfrm>
            <a:off x="7564874" y="2308622"/>
            <a:ext cx="6279356" cy="1905238"/>
          </a:xfrm>
          <a:prstGeom prst="rect">
            <a:avLst/>
          </a:prstGeom>
          <a:noFill/>
          <a:ln/>
        </p:spPr>
        <p:txBody>
          <a:bodyPr wrap="square" lIns="0" tIns="0" rIns="0" bIns="0" rtlCol="0" anchor="t"/>
          <a:lstStyle/>
          <a:p>
            <a:pPr marL="0" indent="0" algn="l">
              <a:lnSpc>
                <a:spcPts val="2500"/>
              </a:lnSpc>
              <a:buNone/>
            </a:pPr>
            <a:r>
              <a:rPr lang="en-US" sz="1550" b="1" dirty="0">
                <a:solidFill>
                  <a:srgbClr val="CFCBBF"/>
                </a:solidFill>
                <a:latin typeface="Raleway" pitchFamily="34" charset="0"/>
                <a:ea typeface="Raleway" pitchFamily="34" charset="-122"/>
                <a:cs typeface="Raleway" pitchFamily="34" charset="-120"/>
              </a:rPr>
              <a:t>Delivery_Votes</a:t>
            </a:r>
            <a:r>
              <a:rPr lang="en-US" sz="1550" dirty="0">
                <a:solidFill>
                  <a:srgbClr val="CFCBBF"/>
                </a:solidFill>
                <a:latin typeface="Raleway" pitchFamily="34" charset="0"/>
                <a:ea typeface="Raleway" pitchFamily="34" charset="-122"/>
                <a:cs typeface="Raleway" pitchFamily="34" charset="-120"/>
              </a:rPr>
              <a:t> presents </a:t>
            </a:r>
            <a:r>
              <a:rPr lang="en-US" sz="1550" b="1" dirty="0">
                <a:solidFill>
                  <a:srgbClr val="CFCBBF"/>
                </a:solidFill>
                <a:latin typeface="Raleway" pitchFamily="34" charset="0"/>
                <a:ea typeface="Raleway" pitchFamily="34" charset="-122"/>
                <a:cs typeface="Raleway" pitchFamily="34" charset="-120"/>
              </a:rPr>
              <a:t>138 unique values</a:t>
            </a:r>
            <a:r>
              <a:rPr lang="en-US" sz="1550" dirty="0">
                <a:solidFill>
                  <a:srgbClr val="CFCBBF"/>
                </a:solidFill>
                <a:latin typeface="Raleway" pitchFamily="34" charset="0"/>
                <a:ea typeface="Raleway" pitchFamily="34" charset="-122"/>
                <a:cs typeface="Raleway" pitchFamily="34" charset="-120"/>
              </a:rPr>
              <a:t>, with an even more pronounced zero-vote pattern: </a:t>
            </a:r>
            <a:r>
              <a:rPr lang="en-US" sz="1550" b="1" dirty="0">
                <a:solidFill>
                  <a:srgbClr val="CFCBBF"/>
                </a:solidFill>
                <a:latin typeface="Raleway" pitchFamily="34" charset="0"/>
                <a:ea typeface="Raleway" pitchFamily="34" charset="-122"/>
                <a:cs typeface="Raleway" pitchFamily="34" charset="-120"/>
              </a:rPr>
              <a:t>41,251 items (71.8%) have zero delivery votes</a:t>
            </a:r>
            <a:r>
              <a:rPr lang="en-US" sz="1550" dirty="0">
                <a:solidFill>
                  <a:srgbClr val="CFCBBF"/>
                </a:solidFill>
                <a:latin typeface="Raleway" pitchFamily="34" charset="0"/>
                <a:ea typeface="Raleway" pitchFamily="34" charset="-122"/>
                <a:cs typeface="Raleway" pitchFamily="34" charset="-120"/>
              </a:rPr>
              <a:t>. This overwhelming majority of unvoted items suggests that many menu items are rarely ordered for delivery or that the dataset includes restaurants that don't offer delivery services.</a:t>
            </a:r>
            <a:endParaRPr lang="en-US" sz="1550" dirty="0"/>
          </a:p>
        </p:txBody>
      </p:sp>
      <p:sp>
        <p:nvSpPr>
          <p:cNvPr id="9" name="Text 7"/>
          <p:cNvSpPr/>
          <p:nvPr/>
        </p:nvSpPr>
        <p:spPr>
          <a:xfrm>
            <a:off x="7564874" y="4392454"/>
            <a:ext cx="6279356" cy="1587698"/>
          </a:xfrm>
          <a:prstGeom prst="rect">
            <a:avLst/>
          </a:prstGeom>
          <a:noFill/>
          <a:ln/>
        </p:spPr>
        <p:txBody>
          <a:bodyPr wrap="square" lIns="0" tIns="0" rIns="0" bIns="0" rtlCol="0" anchor="t"/>
          <a:lstStyle/>
          <a:p>
            <a:pPr marL="0" indent="0" algn="l">
              <a:lnSpc>
                <a:spcPts val="2500"/>
              </a:lnSpc>
              <a:buNone/>
            </a:pPr>
            <a:r>
              <a:rPr lang="en-US" sz="1550" dirty="0">
                <a:solidFill>
                  <a:srgbClr val="CFCBBF"/>
                </a:solidFill>
                <a:latin typeface="Raleway" pitchFamily="34" charset="0"/>
                <a:ea typeface="Raleway" pitchFamily="34" charset="-122"/>
                <a:cs typeface="Raleway" pitchFamily="34" charset="-120"/>
              </a:rPr>
              <a:t>For items with delivery votes, the most common counts are </a:t>
            </a:r>
            <a:r>
              <a:rPr lang="en-US" sz="1550" b="1" dirty="0">
                <a:solidFill>
                  <a:srgbClr val="CFCBBF"/>
                </a:solidFill>
                <a:latin typeface="Raleway" pitchFamily="34" charset="0"/>
                <a:ea typeface="Raleway" pitchFamily="34" charset="-122"/>
                <a:cs typeface="Raleway" pitchFamily="34" charset="-120"/>
              </a:rPr>
              <a:t>183 votes</a:t>
            </a:r>
            <a:r>
              <a:rPr lang="en-US" sz="1550" dirty="0">
                <a:solidFill>
                  <a:srgbClr val="CFCBBF"/>
                </a:solidFill>
                <a:latin typeface="Raleway" pitchFamily="34" charset="0"/>
                <a:ea typeface="Raleway" pitchFamily="34" charset="-122"/>
                <a:cs typeface="Raleway" pitchFamily="34" charset="-120"/>
              </a:rPr>
              <a:t> (700 occurrences), </a:t>
            </a:r>
            <a:r>
              <a:rPr lang="en-US" sz="1550" b="1" dirty="0">
                <a:solidFill>
                  <a:srgbClr val="CFCBBF"/>
                </a:solidFill>
                <a:latin typeface="Raleway" pitchFamily="34" charset="0"/>
                <a:ea typeface="Raleway" pitchFamily="34" charset="-122"/>
                <a:cs typeface="Raleway" pitchFamily="34" charset="-120"/>
              </a:rPr>
              <a:t>819 votes</a:t>
            </a:r>
            <a:r>
              <a:rPr lang="en-US" sz="1550" dirty="0">
                <a:solidFill>
                  <a:srgbClr val="CFCBBF"/>
                </a:solidFill>
                <a:latin typeface="Raleway" pitchFamily="34" charset="0"/>
                <a:ea typeface="Raleway" pitchFamily="34" charset="-122"/>
                <a:cs typeface="Raleway" pitchFamily="34" charset="-120"/>
              </a:rPr>
              <a:t> (309 occurrences), and </a:t>
            </a:r>
            <a:r>
              <a:rPr lang="en-US" sz="1550" b="1" dirty="0">
                <a:solidFill>
                  <a:srgbClr val="CFCBBF"/>
                </a:solidFill>
                <a:latin typeface="Raleway" pitchFamily="34" charset="0"/>
                <a:ea typeface="Raleway" pitchFamily="34" charset="-122"/>
                <a:cs typeface="Raleway" pitchFamily="34" charset="-120"/>
              </a:rPr>
              <a:t>940 votes</a:t>
            </a:r>
            <a:r>
              <a:rPr lang="en-US" sz="1550" dirty="0">
                <a:solidFill>
                  <a:srgbClr val="CFCBBF"/>
                </a:solidFill>
                <a:latin typeface="Raleway" pitchFamily="34" charset="0"/>
                <a:ea typeface="Raleway" pitchFamily="34" charset="-122"/>
                <a:cs typeface="Raleway" pitchFamily="34" charset="-120"/>
              </a:rPr>
              <a:t> (287 occurrences). These specific numbers appearing frequently might indicate aggregated data from restaurant chains or standardized reporting periods.</a:t>
            </a:r>
            <a:endParaRPr lang="en-US" sz="1550" dirty="0"/>
          </a:p>
        </p:txBody>
      </p:sp>
      <p:sp>
        <p:nvSpPr>
          <p:cNvPr id="10" name="Text 8"/>
          <p:cNvSpPr/>
          <p:nvPr/>
        </p:nvSpPr>
        <p:spPr>
          <a:xfrm>
            <a:off x="7564874" y="6158746"/>
            <a:ext cx="6279356" cy="1270159"/>
          </a:xfrm>
          <a:prstGeom prst="rect">
            <a:avLst/>
          </a:prstGeom>
          <a:noFill/>
          <a:ln/>
        </p:spPr>
        <p:txBody>
          <a:bodyPr wrap="square" lIns="0" tIns="0" rIns="0" bIns="0" rtlCol="0" anchor="t"/>
          <a:lstStyle/>
          <a:p>
            <a:pPr marL="0" indent="0" algn="l">
              <a:lnSpc>
                <a:spcPts val="2500"/>
              </a:lnSpc>
              <a:buNone/>
            </a:pPr>
            <a:r>
              <a:rPr lang="en-US" sz="1550" dirty="0">
                <a:solidFill>
                  <a:srgbClr val="CFCBBF"/>
                </a:solidFill>
                <a:latin typeface="Raleway" pitchFamily="34" charset="0"/>
                <a:ea typeface="Raleway" pitchFamily="34" charset="-122"/>
                <a:cs typeface="Raleway" pitchFamily="34" charset="-120"/>
              </a:rPr>
              <a:t>The </a:t>
            </a:r>
            <a:r>
              <a:rPr lang="en-US" sz="1550" b="1" dirty="0">
                <a:solidFill>
                  <a:srgbClr val="CFCBBF"/>
                </a:solidFill>
                <a:latin typeface="Raleway" pitchFamily="34" charset="0"/>
                <a:ea typeface="Raleway" pitchFamily="34" charset="-122"/>
                <a:cs typeface="Raleway" pitchFamily="34" charset="-120"/>
              </a:rPr>
              <a:t>Price_per_Vote</a:t>
            </a:r>
            <a:r>
              <a:rPr lang="en-US" sz="1550" dirty="0">
                <a:solidFill>
                  <a:srgbClr val="CFCBBF"/>
                </a:solidFill>
                <a:latin typeface="Raleway" pitchFamily="34" charset="0"/>
                <a:ea typeface="Raleway" pitchFamily="34" charset="-122"/>
                <a:cs typeface="Raleway" pitchFamily="34" charset="-120"/>
              </a:rPr>
              <a:t> metric shows 7,945 unique values, with common ratios at ₹180, ₹220, ₹150, and ₹120 per vote, providing a normalized measure of value perception that accounts for both price and popularity.</a:t>
            </a:r>
            <a:endParaRPr lang="en-US" sz="15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396835" y="272891"/>
            <a:ext cx="5577483" cy="310158"/>
          </a:xfrm>
          <a:prstGeom prst="rect">
            <a:avLst/>
          </a:prstGeom>
          <a:noFill/>
          <a:ln/>
        </p:spPr>
        <p:txBody>
          <a:bodyPr wrap="none" lIns="0" tIns="0" rIns="0" bIns="0" rtlCol="0" anchor="t"/>
          <a:lstStyle/>
          <a:p>
            <a:pPr marL="0" indent="0" algn="l">
              <a:lnSpc>
                <a:spcPts val="2400"/>
              </a:lnSpc>
              <a:buNone/>
            </a:pPr>
            <a:r>
              <a:rPr lang="en-US" sz="1950" dirty="0">
                <a:solidFill>
                  <a:srgbClr val="F2E782"/>
                </a:solidFill>
                <a:latin typeface="Prata" pitchFamily="34" charset="0"/>
                <a:ea typeface="Prata" pitchFamily="34" charset="-122"/>
                <a:cs typeface="Prata" pitchFamily="34" charset="-120"/>
              </a:rPr>
              <a:t>Best Seller Classifications and Menu Strategies</a:t>
            </a:r>
            <a:endParaRPr lang="en-US" sz="1950" dirty="0"/>
          </a:p>
        </p:txBody>
      </p:sp>
      <p:pic>
        <p:nvPicPr>
          <p:cNvPr id="3" name="Image 0" descr="preencoded.png"/>
          <p:cNvPicPr>
            <a:picLocks noChangeAspect="1"/>
          </p:cNvPicPr>
          <p:nvPr/>
        </p:nvPicPr>
        <p:blipFill>
          <a:blip r:embed="rId3"/>
          <a:stretch>
            <a:fillRect/>
          </a:stretch>
        </p:blipFill>
        <p:spPr>
          <a:xfrm>
            <a:off x="396835" y="781407"/>
            <a:ext cx="13836729" cy="7618809"/>
          </a:xfrm>
          <a:prstGeom prst="rect">
            <a:avLst/>
          </a:prstGeom>
        </p:spPr>
      </p:pic>
      <p:sp>
        <p:nvSpPr>
          <p:cNvPr id="4" name="Shape 1"/>
          <p:cNvSpPr/>
          <p:nvPr/>
        </p:nvSpPr>
        <p:spPr>
          <a:xfrm>
            <a:off x="2187773" y="8430697"/>
            <a:ext cx="99179" cy="99179"/>
          </a:xfrm>
          <a:prstGeom prst="roundRect">
            <a:avLst>
              <a:gd name="adj" fmla="val 18439"/>
            </a:avLst>
          </a:prstGeom>
          <a:solidFill>
            <a:srgbClr val="443D09"/>
          </a:solidFill>
          <a:ln/>
        </p:spPr>
      </p:sp>
      <p:sp>
        <p:nvSpPr>
          <p:cNvPr id="5" name="Text 2"/>
          <p:cNvSpPr/>
          <p:nvPr/>
        </p:nvSpPr>
        <p:spPr>
          <a:xfrm>
            <a:off x="2347912" y="8430697"/>
            <a:ext cx="694253" cy="99179"/>
          </a:xfrm>
          <a:prstGeom prst="rect">
            <a:avLst/>
          </a:prstGeom>
          <a:noFill/>
          <a:ln/>
        </p:spPr>
        <p:txBody>
          <a:bodyPr wrap="none" lIns="0" tIns="0" rIns="0" bIns="0" rtlCol="0" anchor="t"/>
          <a:lstStyle/>
          <a:p>
            <a:pPr marL="0" indent="0" algn="l">
              <a:lnSpc>
                <a:spcPts val="750"/>
              </a:lnSpc>
              <a:buNone/>
            </a:pPr>
            <a:r>
              <a:rPr lang="en-US" sz="750" dirty="0">
                <a:solidFill>
                  <a:srgbClr val="CFCBBF"/>
                </a:solidFill>
                <a:latin typeface="Raleway" pitchFamily="34" charset="0"/>
                <a:ea typeface="Raleway" pitchFamily="34" charset="-122"/>
                <a:cs typeface="Raleway" pitchFamily="34" charset="-120"/>
              </a:rPr>
              <a:t>Standard Items</a:t>
            </a:r>
            <a:endParaRPr lang="en-US" sz="750" dirty="0"/>
          </a:p>
        </p:txBody>
      </p:sp>
      <p:sp>
        <p:nvSpPr>
          <p:cNvPr id="6" name="Shape 3"/>
          <p:cNvSpPr/>
          <p:nvPr/>
        </p:nvSpPr>
        <p:spPr>
          <a:xfrm>
            <a:off x="4183975" y="8430697"/>
            <a:ext cx="99179" cy="99179"/>
          </a:xfrm>
          <a:prstGeom prst="roundRect">
            <a:avLst>
              <a:gd name="adj" fmla="val 18439"/>
            </a:avLst>
          </a:prstGeom>
          <a:solidFill>
            <a:srgbClr val="8C7F12"/>
          </a:solidFill>
          <a:ln/>
        </p:spPr>
      </p:sp>
      <p:sp>
        <p:nvSpPr>
          <p:cNvPr id="7" name="Text 4"/>
          <p:cNvSpPr/>
          <p:nvPr/>
        </p:nvSpPr>
        <p:spPr>
          <a:xfrm>
            <a:off x="4344114" y="8430697"/>
            <a:ext cx="506492" cy="99179"/>
          </a:xfrm>
          <a:prstGeom prst="rect">
            <a:avLst/>
          </a:prstGeom>
          <a:noFill/>
          <a:ln/>
        </p:spPr>
        <p:txBody>
          <a:bodyPr wrap="none" lIns="0" tIns="0" rIns="0" bIns="0" rtlCol="0" anchor="t"/>
          <a:lstStyle/>
          <a:p>
            <a:pPr marL="0" indent="0" algn="l">
              <a:lnSpc>
                <a:spcPts val="750"/>
              </a:lnSpc>
              <a:buNone/>
            </a:pPr>
            <a:r>
              <a:rPr lang="en-US" sz="750" dirty="0">
                <a:solidFill>
                  <a:srgbClr val="CFCBBF"/>
                </a:solidFill>
                <a:latin typeface="Raleway" pitchFamily="34" charset="0"/>
                <a:ea typeface="Raleway" pitchFamily="34" charset="-122"/>
                <a:cs typeface="Raleway" pitchFamily="34" charset="-120"/>
              </a:rPr>
              <a:t>Bestsellers</a:t>
            </a:r>
            <a:endParaRPr lang="en-US" sz="750" dirty="0"/>
          </a:p>
        </p:txBody>
      </p:sp>
      <p:sp>
        <p:nvSpPr>
          <p:cNvPr id="8" name="Shape 5"/>
          <p:cNvSpPr/>
          <p:nvPr/>
        </p:nvSpPr>
        <p:spPr>
          <a:xfrm>
            <a:off x="7040285" y="8430697"/>
            <a:ext cx="99179" cy="99179"/>
          </a:xfrm>
          <a:prstGeom prst="roundRect">
            <a:avLst>
              <a:gd name="adj" fmla="val 18439"/>
            </a:avLst>
          </a:prstGeom>
          <a:solidFill>
            <a:srgbClr val="D4C01C"/>
          </a:solidFill>
          <a:ln/>
        </p:spPr>
      </p:sp>
      <p:sp>
        <p:nvSpPr>
          <p:cNvPr id="9" name="Text 6"/>
          <p:cNvSpPr/>
          <p:nvPr/>
        </p:nvSpPr>
        <p:spPr>
          <a:xfrm>
            <a:off x="7200424" y="8430697"/>
            <a:ext cx="389573" cy="99179"/>
          </a:xfrm>
          <a:prstGeom prst="rect">
            <a:avLst/>
          </a:prstGeom>
          <a:noFill/>
          <a:ln/>
        </p:spPr>
        <p:txBody>
          <a:bodyPr wrap="none" lIns="0" tIns="0" rIns="0" bIns="0" rtlCol="0" anchor="t"/>
          <a:lstStyle/>
          <a:p>
            <a:pPr marL="0" indent="0" algn="l">
              <a:lnSpc>
                <a:spcPts val="750"/>
              </a:lnSpc>
              <a:buNone/>
            </a:pPr>
            <a:r>
              <a:rPr lang="en-US" sz="750" dirty="0">
                <a:solidFill>
                  <a:srgbClr val="CFCBBF"/>
                </a:solidFill>
                <a:latin typeface="Raleway" pitchFamily="34" charset="0"/>
                <a:ea typeface="Raleway" pitchFamily="34" charset="-122"/>
                <a:cs typeface="Raleway" pitchFamily="34" charset="-120"/>
              </a:rPr>
              <a:t>Must Try</a:t>
            </a:r>
            <a:endParaRPr lang="en-US" sz="750" dirty="0"/>
          </a:p>
        </p:txBody>
      </p:sp>
      <p:sp>
        <p:nvSpPr>
          <p:cNvPr id="10" name="Shape 7"/>
          <p:cNvSpPr/>
          <p:nvPr/>
        </p:nvSpPr>
        <p:spPr>
          <a:xfrm>
            <a:off x="9708713" y="8430697"/>
            <a:ext cx="99179" cy="99179"/>
          </a:xfrm>
          <a:prstGeom prst="roundRect">
            <a:avLst>
              <a:gd name="adj" fmla="val 18439"/>
            </a:avLst>
          </a:prstGeom>
          <a:solidFill>
            <a:srgbClr val="E9DA58"/>
          </a:solidFill>
          <a:ln/>
        </p:spPr>
      </p:sp>
      <p:sp>
        <p:nvSpPr>
          <p:cNvPr id="11" name="Text 8"/>
          <p:cNvSpPr/>
          <p:nvPr/>
        </p:nvSpPr>
        <p:spPr>
          <a:xfrm>
            <a:off x="9868852" y="8430697"/>
            <a:ext cx="648414" cy="99179"/>
          </a:xfrm>
          <a:prstGeom prst="rect">
            <a:avLst/>
          </a:prstGeom>
          <a:noFill/>
          <a:ln/>
        </p:spPr>
        <p:txBody>
          <a:bodyPr wrap="none" lIns="0" tIns="0" rIns="0" bIns="0" rtlCol="0" anchor="t"/>
          <a:lstStyle/>
          <a:p>
            <a:pPr marL="0" indent="0" algn="l">
              <a:lnSpc>
                <a:spcPts val="750"/>
              </a:lnSpc>
              <a:buNone/>
            </a:pPr>
            <a:r>
              <a:rPr lang="en-US" sz="750" dirty="0">
                <a:solidFill>
                  <a:srgbClr val="CFCBBF"/>
                </a:solidFill>
                <a:latin typeface="Raleway" pitchFamily="34" charset="0"/>
                <a:ea typeface="Raleway" pitchFamily="34" charset="-122"/>
                <a:cs typeface="Raleway" pitchFamily="34" charset="-120"/>
              </a:rPr>
              <a:t>Chef's Special</a:t>
            </a:r>
            <a:endParaRPr lang="en-US" sz="750" dirty="0"/>
          </a:p>
        </p:txBody>
      </p:sp>
      <p:sp>
        <p:nvSpPr>
          <p:cNvPr id="12" name="Shape 9"/>
          <p:cNvSpPr/>
          <p:nvPr/>
        </p:nvSpPr>
        <p:spPr>
          <a:xfrm>
            <a:off x="11588115" y="8430697"/>
            <a:ext cx="99179" cy="99179"/>
          </a:xfrm>
          <a:prstGeom prst="roundRect">
            <a:avLst>
              <a:gd name="adj" fmla="val 18439"/>
            </a:avLst>
          </a:prstGeom>
          <a:solidFill>
            <a:srgbClr val="F3EAA0"/>
          </a:solidFill>
          <a:ln/>
        </p:spPr>
      </p:sp>
      <p:sp>
        <p:nvSpPr>
          <p:cNvPr id="13" name="Text 10"/>
          <p:cNvSpPr/>
          <p:nvPr/>
        </p:nvSpPr>
        <p:spPr>
          <a:xfrm>
            <a:off x="11748254" y="8430697"/>
            <a:ext cx="587812" cy="99179"/>
          </a:xfrm>
          <a:prstGeom prst="rect">
            <a:avLst/>
          </a:prstGeom>
          <a:noFill/>
          <a:ln/>
        </p:spPr>
        <p:txBody>
          <a:bodyPr wrap="none" lIns="0" tIns="0" rIns="0" bIns="0" rtlCol="0" anchor="t"/>
          <a:lstStyle/>
          <a:p>
            <a:pPr marL="0" indent="0" algn="l">
              <a:lnSpc>
                <a:spcPts val="750"/>
              </a:lnSpc>
              <a:buNone/>
            </a:pPr>
            <a:r>
              <a:rPr lang="en-US" sz="750" dirty="0">
                <a:solidFill>
                  <a:srgbClr val="CFCBBF"/>
                </a:solidFill>
                <a:latin typeface="Raleway" pitchFamily="34" charset="0"/>
                <a:ea typeface="Raleway" pitchFamily="34" charset="-122"/>
                <a:cs typeface="Raleway" pitchFamily="34" charset="-120"/>
              </a:rPr>
              <a:t>Other Labels</a:t>
            </a:r>
            <a:endParaRPr lang="en-US" sz="750" dirty="0"/>
          </a:p>
        </p:txBody>
      </p:sp>
      <p:sp>
        <p:nvSpPr>
          <p:cNvPr id="14" name="Text 11"/>
          <p:cNvSpPr/>
          <p:nvPr/>
        </p:nvSpPr>
        <p:spPr>
          <a:xfrm>
            <a:off x="396835" y="8641437"/>
            <a:ext cx="13836729" cy="158591"/>
          </a:xfrm>
          <a:prstGeom prst="rect">
            <a:avLst/>
          </a:prstGeom>
          <a:noFill/>
          <a:ln/>
        </p:spPr>
        <p:txBody>
          <a:bodyPr wrap="none" lIns="0" tIns="0" rIns="0" bIns="0" rtlCol="0" anchor="t"/>
          <a:lstStyle/>
          <a:p>
            <a:pPr marL="0" indent="0" algn="l">
              <a:lnSpc>
                <a:spcPts val="1250"/>
              </a:lnSpc>
              <a:buNone/>
            </a:pPr>
            <a:r>
              <a:rPr lang="en-US" sz="750" dirty="0">
                <a:solidFill>
                  <a:srgbClr val="CFCBBF"/>
                </a:solidFill>
                <a:latin typeface="Raleway" pitchFamily="34" charset="0"/>
                <a:ea typeface="Raleway" pitchFamily="34" charset="-122"/>
                <a:cs typeface="Raleway" pitchFamily="34" charset="-120"/>
              </a:rPr>
              <a:t>The </a:t>
            </a:r>
            <a:r>
              <a:rPr lang="en-US" sz="750" b="1" dirty="0">
                <a:solidFill>
                  <a:srgbClr val="CFCBBF"/>
                </a:solidFill>
                <a:latin typeface="Raleway" pitchFamily="34" charset="0"/>
                <a:ea typeface="Raleway" pitchFamily="34" charset="-122"/>
                <a:cs typeface="Raleway" pitchFamily="34" charset="-120"/>
              </a:rPr>
              <a:t>Best_Seller</a:t>
            </a:r>
            <a:r>
              <a:rPr lang="en-US" sz="750" dirty="0">
                <a:solidFill>
                  <a:srgbClr val="CFCBBF"/>
                </a:solidFill>
                <a:latin typeface="Raleway" pitchFamily="34" charset="0"/>
                <a:ea typeface="Raleway" pitchFamily="34" charset="-122"/>
                <a:cs typeface="Raleway" pitchFamily="34" charset="-120"/>
              </a:rPr>
              <a:t> variable includes </a:t>
            </a:r>
            <a:r>
              <a:rPr lang="en-US" sz="750" b="1" dirty="0">
                <a:solidFill>
                  <a:srgbClr val="CFCBBF"/>
                </a:solidFill>
                <a:latin typeface="Raleway" pitchFamily="34" charset="0"/>
                <a:ea typeface="Raleway" pitchFamily="34" charset="-122"/>
                <a:cs typeface="Raleway" pitchFamily="34" charset="-120"/>
              </a:rPr>
              <a:t>14 distinct labels</a:t>
            </a:r>
            <a:r>
              <a:rPr lang="en-US" sz="750" dirty="0">
                <a:solidFill>
                  <a:srgbClr val="CFCBBF"/>
                </a:solidFill>
                <a:latin typeface="Raleway" pitchFamily="34" charset="0"/>
                <a:ea typeface="Raleway" pitchFamily="34" charset="-122"/>
                <a:cs typeface="Raleway" pitchFamily="34" charset="-120"/>
              </a:rPr>
              <a:t> that restaurants use to highlight menu items, providing insight into merchandising strategies. The vast majority of items (</a:t>
            </a:r>
            <a:r>
              <a:rPr lang="en-US" sz="750" b="1" dirty="0">
                <a:solidFill>
                  <a:srgbClr val="CFCBBF"/>
                </a:solidFill>
                <a:latin typeface="Raleway" pitchFamily="34" charset="0"/>
                <a:ea typeface="Raleway" pitchFamily="34" charset="-122"/>
                <a:cs typeface="Raleway" pitchFamily="34" charset="-120"/>
              </a:rPr>
              <a:t>79.4%</a:t>
            </a:r>
            <a:r>
              <a:rPr lang="en-US" sz="750" dirty="0">
                <a:solidFill>
                  <a:srgbClr val="CFCBBF"/>
                </a:solidFill>
                <a:latin typeface="Raleway" pitchFamily="34" charset="0"/>
                <a:ea typeface="Raleway" pitchFamily="34" charset="-122"/>
                <a:cs typeface="Raleway" pitchFamily="34" charset="-120"/>
              </a:rPr>
              <a:t>) carry the "</a:t>
            </a:r>
            <a:r>
              <a:rPr lang="en-US" sz="750" b="1" dirty="0">
                <a:solidFill>
                  <a:srgbClr val="CFCBBF"/>
                </a:solidFill>
                <a:latin typeface="Raleway" pitchFamily="34" charset="0"/>
                <a:ea typeface="Raleway" pitchFamily="34" charset="-122"/>
                <a:cs typeface="Raleway" pitchFamily="34" charset="-120"/>
              </a:rPr>
              <a:t>NONE</a:t>
            </a:r>
            <a:r>
              <a:rPr lang="en-US" sz="750" dirty="0">
                <a:solidFill>
                  <a:srgbClr val="CFCBBF"/>
                </a:solidFill>
                <a:latin typeface="Raleway" pitchFamily="34" charset="0"/>
                <a:ea typeface="Raleway" pitchFamily="34" charset="-122"/>
                <a:cs typeface="Raleway" pitchFamily="34" charset="-120"/>
              </a:rPr>
              <a:t>" label, indicating standard menu items without special designation.</a:t>
            </a:r>
            <a:endParaRPr lang="en-US" sz="750" dirty="0"/>
          </a:p>
        </p:txBody>
      </p:sp>
      <p:sp>
        <p:nvSpPr>
          <p:cNvPr id="15" name="Text 12"/>
          <p:cNvSpPr/>
          <p:nvPr/>
        </p:nvSpPr>
        <p:spPr>
          <a:xfrm>
            <a:off x="396835" y="8911590"/>
            <a:ext cx="13836729" cy="158591"/>
          </a:xfrm>
          <a:prstGeom prst="rect">
            <a:avLst/>
          </a:prstGeom>
          <a:noFill/>
          <a:ln/>
        </p:spPr>
        <p:txBody>
          <a:bodyPr wrap="none" lIns="0" tIns="0" rIns="0" bIns="0" rtlCol="0" anchor="t"/>
          <a:lstStyle/>
          <a:p>
            <a:pPr marL="0" indent="0" algn="l">
              <a:lnSpc>
                <a:spcPts val="1250"/>
              </a:lnSpc>
              <a:buNone/>
            </a:pPr>
            <a:r>
              <a:rPr lang="en-US" sz="750" dirty="0">
                <a:solidFill>
                  <a:srgbClr val="000000"/>
                </a:solidFill>
                <a:highlight>
                  <a:srgbClr val="F4E883"/>
                </a:highlight>
                <a:latin typeface="Raleway" pitchFamily="34" charset="0"/>
                <a:ea typeface="Raleway" pitchFamily="34" charset="-122"/>
                <a:cs typeface="Raleway" pitchFamily="34" charset="-120"/>
              </a:rPr>
              <a:t>The "BESTSELLER" tag is applied to 7,930 items (13.8%), representing the most popular or highest-selling dishes</a:t>
            </a:r>
            <a:r>
              <a:rPr lang="en-US" sz="750" dirty="0">
                <a:solidFill>
                  <a:srgbClr val="CFCBBF"/>
                </a:solidFill>
                <a:latin typeface="Raleway" pitchFamily="34" charset="0"/>
                <a:ea typeface="Raleway" pitchFamily="34" charset="-122"/>
                <a:cs typeface="Raleway" pitchFamily="34" charset="-120"/>
              </a:rPr>
              <a:t> that restaurants actively promote. "MUST TRY" appears on 1,777 items (3.1%), while "CHEF'S SPECIAL" designates 695 items (1.2%), suggesting signature creations or premium offerings.</a:t>
            </a:r>
            <a:endParaRPr lang="en-US" sz="750" dirty="0"/>
          </a:p>
        </p:txBody>
      </p:sp>
      <p:pic>
        <p:nvPicPr>
          <p:cNvPr id="16" name="Image 1"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96835" y="9194125"/>
            <a:ext cx="99179" cy="99179"/>
          </a:xfrm>
          <a:prstGeom prst="rect">
            <a:avLst/>
          </a:prstGeom>
        </p:spPr>
      </p:pic>
      <p:pic>
        <p:nvPicPr>
          <p:cNvPr id="17" name="Image 2" descr="preencoded.png"/>
          <p:cNvPicPr>
            <a:picLocks noChangeAspect="1"/>
          </p:cNvPicPr>
          <p:nvPr/>
        </p:nvPicPr>
        <p:blipFill>
          <a:blip r:embed="rId6"/>
          <a:stretch>
            <a:fillRect/>
          </a:stretch>
        </p:blipFill>
        <p:spPr>
          <a:xfrm>
            <a:off x="396835" y="9334976"/>
            <a:ext cx="6868716" cy="15240"/>
          </a:xfrm>
          <a:prstGeom prst="rect">
            <a:avLst/>
          </a:prstGeom>
        </p:spPr>
      </p:pic>
      <p:sp>
        <p:nvSpPr>
          <p:cNvPr id="18" name="Text 13"/>
          <p:cNvSpPr/>
          <p:nvPr/>
        </p:nvSpPr>
        <p:spPr>
          <a:xfrm>
            <a:off x="396835" y="9414986"/>
            <a:ext cx="1970008" cy="155019"/>
          </a:xfrm>
          <a:prstGeom prst="rect">
            <a:avLst/>
          </a:prstGeom>
          <a:noFill/>
          <a:ln/>
        </p:spPr>
        <p:txBody>
          <a:bodyPr wrap="none" lIns="0" tIns="0" rIns="0" bIns="0" rtlCol="0" anchor="t"/>
          <a:lstStyle/>
          <a:p>
            <a:pPr marL="0" indent="0" algn="l">
              <a:lnSpc>
                <a:spcPts val="1200"/>
              </a:lnSpc>
              <a:buNone/>
            </a:pPr>
            <a:r>
              <a:rPr lang="en-US" sz="950" dirty="0">
                <a:solidFill>
                  <a:srgbClr val="CFCBBF"/>
                </a:solidFill>
                <a:latin typeface="Prata" pitchFamily="34" charset="0"/>
                <a:ea typeface="Prata" pitchFamily="34" charset="-122"/>
                <a:cs typeface="Prata" pitchFamily="34" charset="-120"/>
              </a:rPr>
              <a:t>NOT ELIGIBLE FOR COUPONS</a:t>
            </a:r>
            <a:endParaRPr lang="en-US" sz="950" dirty="0"/>
          </a:p>
        </p:txBody>
      </p:sp>
      <p:sp>
        <p:nvSpPr>
          <p:cNvPr id="19" name="Text 14"/>
          <p:cNvSpPr/>
          <p:nvPr/>
        </p:nvSpPr>
        <p:spPr>
          <a:xfrm>
            <a:off x="396835" y="9629537"/>
            <a:ext cx="6868716" cy="158591"/>
          </a:xfrm>
          <a:prstGeom prst="rect">
            <a:avLst/>
          </a:prstGeom>
          <a:noFill/>
          <a:ln/>
        </p:spPr>
        <p:txBody>
          <a:bodyPr wrap="none" lIns="0" tIns="0" rIns="0" bIns="0" rtlCol="0" anchor="t"/>
          <a:lstStyle/>
          <a:p>
            <a:pPr marL="0" indent="0" algn="l">
              <a:lnSpc>
                <a:spcPts val="1250"/>
              </a:lnSpc>
              <a:buNone/>
            </a:pPr>
            <a:r>
              <a:rPr lang="en-US" sz="750" dirty="0">
                <a:solidFill>
                  <a:srgbClr val="CFCBBF"/>
                </a:solidFill>
                <a:latin typeface="Raleway" pitchFamily="34" charset="0"/>
                <a:ea typeface="Raleway" pitchFamily="34" charset="-122"/>
                <a:cs typeface="Raleway" pitchFamily="34" charset="-120"/>
              </a:rPr>
              <a:t>603 items (1.0%) - indicates premium or already-discounted items excluded from promotional offers</a:t>
            </a:r>
            <a:endParaRPr lang="en-US" sz="750" dirty="0"/>
          </a:p>
        </p:txBody>
      </p:sp>
      <p:pic>
        <p:nvPicPr>
          <p:cNvPr id="20" name="Image 3"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364730" y="9194125"/>
            <a:ext cx="99179" cy="99179"/>
          </a:xfrm>
          <a:prstGeom prst="rect">
            <a:avLst/>
          </a:prstGeom>
        </p:spPr>
      </p:pic>
      <p:pic>
        <p:nvPicPr>
          <p:cNvPr id="21" name="Image 4" descr="preencoded.png"/>
          <p:cNvPicPr>
            <a:picLocks noChangeAspect="1"/>
          </p:cNvPicPr>
          <p:nvPr/>
        </p:nvPicPr>
        <p:blipFill>
          <a:blip r:embed="rId6"/>
          <a:stretch>
            <a:fillRect/>
          </a:stretch>
        </p:blipFill>
        <p:spPr>
          <a:xfrm>
            <a:off x="7364730" y="9334976"/>
            <a:ext cx="6868835" cy="15240"/>
          </a:xfrm>
          <a:prstGeom prst="rect">
            <a:avLst/>
          </a:prstGeom>
        </p:spPr>
      </p:pic>
      <p:sp>
        <p:nvSpPr>
          <p:cNvPr id="22" name="Text 15"/>
          <p:cNvSpPr/>
          <p:nvPr/>
        </p:nvSpPr>
        <p:spPr>
          <a:xfrm>
            <a:off x="7364730" y="9414986"/>
            <a:ext cx="1240393" cy="155019"/>
          </a:xfrm>
          <a:prstGeom prst="rect">
            <a:avLst/>
          </a:prstGeom>
          <a:noFill/>
          <a:ln/>
        </p:spPr>
        <p:txBody>
          <a:bodyPr wrap="none" lIns="0" tIns="0" rIns="0" bIns="0" rtlCol="0" anchor="t"/>
          <a:lstStyle/>
          <a:p>
            <a:pPr marL="0" indent="0" algn="l">
              <a:lnSpc>
                <a:spcPts val="1200"/>
              </a:lnSpc>
              <a:buNone/>
            </a:pPr>
            <a:r>
              <a:rPr lang="en-US" sz="950" dirty="0">
                <a:solidFill>
                  <a:srgbClr val="CFCBBF"/>
                </a:solidFill>
                <a:latin typeface="Prata" pitchFamily="34" charset="0"/>
                <a:ea typeface="Prata" pitchFamily="34" charset="-122"/>
                <a:cs typeface="Prata" pitchFamily="34" charset="-120"/>
              </a:rPr>
              <a:t>SPICY</a:t>
            </a:r>
            <a:endParaRPr lang="en-US" sz="950" dirty="0"/>
          </a:p>
        </p:txBody>
      </p:sp>
      <p:sp>
        <p:nvSpPr>
          <p:cNvPr id="23" name="Text 16"/>
          <p:cNvSpPr/>
          <p:nvPr/>
        </p:nvSpPr>
        <p:spPr>
          <a:xfrm>
            <a:off x="7364730" y="9629537"/>
            <a:ext cx="6868835" cy="158591"/>
          </a:xfrm>
          <a:prstGeom prst="rect">
            <a:avLst/>
          </a:prstGeom>
          <a:noFill/>
          <a:ln/>
        </p:spPr>
        <p:txBody>
          <a:bodyPr wrap="none" lIns="0" tIns="0" rIns="0" bIns="0" rtlCol="0" anchor="t"/>
          <a:lstStyle/>
          <a:p>
            <a:pPr marL="0" indent="0" algn="l">
              <a:lnSpc>
                <a:spcPts val="1250"/>
              </a:lnSpc>
              <a:buNone/>
            </a:pPr>
            <a:r>
              <a:rPr lang="en-US" sz="750" dirty="0">
                <a:solidFill>
                  <a:srgbClr val="CFCBBF"/>
                </a:solidFill>
                <a:latin typeface="Raleway" pitchFamily="34" charset="0"/>
                <a:ea typeface="Raleway" pitchFamily="34" charset="-122"/>
                <a:cs typeface="Raleway" pitchFamily="34" charset="-120"/>
              </a:rPr>
              <a:t>417 items (0.7%) - highlights heat level for customers with spice preferences</a:t>
            </a:r>
            <a:endParaRPr lang="en-US" sz="750" dirty="0"/>
          </a:p>
        </p:txBody>
      </p:sp>
      <p:pic>
        <p:nvPicPr>
          <p:cNvPr id="24" name="Image 5" descr="preencoded.png"/>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96835" y="9954339"/>
            <a:ext cx="99179" cy="99179"/>
          </a:xfrm>
          <a:prstGeom prst="rect">
            <a:avLst/>
          </a:prstGeom>
        </p:spPr>
      </p:pic>
      <p:pic>
        <p:nvPicPr>
          <p:cNvPr id="25" name="Image 6" descr="preencoded.png"/>
          <p:cNvPicPr>
            <a:picLocks noChangeAspect="1"/>
          </p:cNvPicPr>
          <p:nvPr/>
        </p:nvPicPr>
        <p:blipFill>
          <a:blip r:embed="rId6"/>
          <a:stretch>
            <a:fillRect/>
          </a:stretch>
        </p:blipFill>
        <p:spPr>
          <a:xfrm>
            <a:off x="396835" y="10095190"/>
            <a:ext cx="6868716" cy="15240"/>
          </a:xfrm>
          <a:prstGeom prst="rect">
            <a:avLst/>
          </a:prstGeom>
        </p:spPr>
      </p:pic>
      <p:sp>
        <p:nvSpPr>
          <p:cNvPr id="26" name="Text 17"/>
          <p:cNvSpPr/>
          <p:nvPr/>
        </p:nvSpPr>
        <p:spPr>
          <a:xfrm>
            <a:off x="396835" y="10194965"/>
            <a:ext cx="1240393" cy="155019"/>
          </a:xfrm>
          <a:prstGeom prst="rect">
            <a:avLst/>
          </a:prstGeom>
          <a:noFill/>
          <a:ln/>
        </p:spPr>
        <p:txBody>
          <a:bodyPr wrap="none" lIns="0" tIns="0" rIns="0" bIns="0" rtlCol="0" anchor="t"/>
          <a:lstStyle/>
          <a:p>
            <a:pPr marL="0" indent="0" algn="l">
              <a:lnSpc>
                <a:spcPts val="1200"/>
              </a:lnSpc>
              <a:buNone/>
            </a:pPr>
            <a:r>
              <a:rPr lang="en-US" sz="950" dirty="0">
                <a:solidFill>
                  <a:srgbClr val="CFCBBF"/>
                </a:solidFill>
                <a:latin typeface="Prata" pitchFamily="34" charset="0"/>
                <a:ea typeface="Prata" pitchFamily="34" charset="-122"/>
                <a:cs typeface="Prata" pitchFamily="34" charset="-120"/>
              </a:rPr>
              <a:t>NEW</a:t>
            </a:r>
            <a:endParaRPr lang="en-US" sz="950" dirty="0"/>
          </a:p>
        </p:txBody>
      </p:sp>
      <p:sp>
        <p:nvSpPr>
          <p:cNvPr id="27" name="Text 18"/>
          <p:cNvSpPr/>
          <p:nvPr/>
        </p:nvSpPr>
        <p:spPr>
          <a:xfrm>
            <a:off x="396835" y="10409515"/>
            <a:ext cx="6868716" cy="158591"/>
          </a:xfrm>
          <a:prstGeom prst="rect">
            <a:avLst/>
          </a:prstGeom>
          <a:noFill/>
          <a:ln/>
        </p:spPr>
        <p:txBody>
          <a:bodyPr wrap="none" lIns="0" tIns="0" rIns="0" bIns="0" rtlCol="0" anchor="t"/>
          <a:lstStyle/>
          <a:p>
            <a:pPr marL="0" indent="0" algn="l">
              <a:lnSpc>
                <a:spcPts val="1250"/>
              </a:lnSpc>
              <a:buNone/>
            </a:pPr>
            <a:r>
              <a:rPr lang="en-US" sz="750" dirty="0">
                <a:solidFill>
                  <a:srgbClr val="CFCBBF"/>
                </a:solidFill>
                <a:latin typeface="Raleway" pitchFamily="34" charset="0"/>
                <a:ea typeface="Raleway" pitchFamily="34" charset="-122"/>
                <a:cs typeface="Raleway" pitchFamily="34" charset="-120"/>
              </a:rPr>
              <a:t>147 items (0.3%) - marks recent menu additions to drive trial and excitement</a:t>
            </a:r>
            <a:endParaRPr lang="en-US" sz="750" dirty="0"/>
          </a:p>
        </p:txBody>
      </p:sp>
      <p:pic>
        <p:nvPicPr>
          <p:cNvPr id="28" name="Image 7" descr="preencoded.png"/>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364730" y="9954339"/>
            <a:ext cx="99179" cy="99179"/>
          </a:xfrm>
          <a:prstGeom prst="rect">
            <a:avLst/>
          </a:prstGeom>
        </p:spPr>
      </p:pic>
      <p:pic>
        <p:nvPicPr>
          <p:cNvPr id="29" name="Image 8" descr="preencoded.png"/>
          <p:cNvPicPr>
            <a:picLocks noChangeAspect="1"/>
          </p:cNvPicPr>
          <p:nvPr/>
        </p:nvPicPr>
        <p:blipFill>
          <a:blip r:embed="rId6"/>
          <a:stretch>
            <a:fillRect/>
          </a:stretch>
        </p:blipFill>
        <p:spPr>
          <a:xfrm>
            <a:off x="7364730" y="10095190"/>
            <a:ext cx="6868835" cy="15240"/>
          </a:xfrm>
          <a:prstGeom prst="rect">
            <a:avLst/>
          </a:prstGeom>
        </p:spPr>
      </p:pic>
      <p:sp>
        <p:nvSpPr>
          <p:cNvPr id="30" name="Text 19"/>
          <p:cNvSpPr/>
          <p:nvPr/>
        </p:nvSpPr>
        <p:spPr>
          <a:xfrm>
            <a:off x="7364730" y="10194965"/>
            <a:ext cx="1240393" cy="155019"/>
          </a:xfrm>
          <a:prstGeom prst="rect">
            <a:avLst/>
          </a:prstGeom>
          <a:noFill/>
          <a:ln/>
        </p:spPr>
        <p:txBody>
          <a:bodyPr wrap="none" lIns="0" tIns="0" rIns="0" bIns="0" rtlCol="0" anchor="t"/>
          <a:lstStyle/>
          <a:p>
            <a:pPr marL="0" indent="0" algn="l">
              <a:lnSpc>
                <a:spcPts val="1200"/>
              </a:lnSpc>
              <a:buNone/>
            </a:pPr>
            <a:r>
              <a:rPr lang="en-US" sz="950" dirty="0">
                <a:solidFill>
                  <a:srgbClr val="CFCBBF"/>
                </a:solidFill>
                <a:latin typeface="Prata" pitchFamily="34" charset="0"/>
                <a:ea typeface="Prata" pitchFamily="34" charset="-122"/>
                <a:cs typeface="Prata" pitchFamily="34" charset="-120"/>
              </a:rPr>
              <a:t>Dietary Labels</a:t>
            </a:r>
            <a:endParaRPr lang="en-US" sz="950" dirty="0"/>
          </a:p>
        </p:txBody>
      </p:sp>
      <p:sp>
        <p:nvSpPr>
          <p:cNvPr id="31" name="Text 20"/>
          <p:cNvSpPr/>
          <p:nvPr/>
        </p:nvSpPr>
        <p:spPr>
          <a:xfrm>
            <a:off x="7364730" y="10409515"/>
            <a:ext cx="6868835" cy="317183"/>
          </a:xfrm>
          <a:prstGeom prst="rect">
            <a:avLst/>
          </a:prstGeom>
          <a:noFill/>
          <a:ln/>
        </p:spPr>
        <p:txBody>
          <a:bodyPr wrap="square" lIns="0" tIns="0" rIns="0" bIns="0" rtlCol="0" anchor="t"/>
          <a:lstStyle/>
          <a:p>
            <a:pPr marL="0" indent="0" algn="l">
              <a:lnSpc>
                <a:spcPts val="1250"/>
              </a:lnSpc>
              <a:buNone/>
            </a:pPr>
            <a:r>
              <a:rPr lang="en-US" sz="750" dirty="0">
                <a:solidFill>
                  <a:srgbClr val="CFCBBF"/>
                </a:solidFill>
                <a:latin typeface="Raleway" pitchFamily="34" charset="0"/>
                <a:ea typeface="Raleway" pitchFamily="34" charset="-122"/>
                <a:cs typeface="Raleway" pitchFamily="34" charset="-120"/>
              </a:rPr>
              <a:t>39 total items marked as VEGAN (17), EGGLESS AVAILABLE (10), GLUTEN FREE (6), FODMAP FRIENDLY (5), or DAIRY FREE (1) - catering to specific dietary requirements</a:t>
            </a:r>
            <a:endParaRPr lang="en-US" sz="750" dirty="0"/>
          </a:p>
        </p:txBody>
      </p:sp>
      <p:sp>
        <p:nvSpPr>
          <p:cNvPr id="32" name="Text 21"/>
          <p:cNvSpPr/>
          <p:nvPr/>
        </p:nvSpPr>
        <p:spPr>
          <a:xfrm>
            <a:off x="396835" y="10912673"/>
            <a:ext cx="13836729" cy="158591"/>
          </a:xfrm>
          <a:prstGeom prst="rect">
            <a:avLst/>
          </a:prstGeom>
          <a:noFill/>
          <a:ln/>
        </p:spPr>
        <p:txBody>
          <a:bodyPr wrap="none" lIns="0" tIns="0" rIns="0" bIns="0" rtlCol="0" anchor="t"/>
          <a:lstStyle/>
          <a:p>
            <a:pPr marL="0" indent="0" algn="l">
              <a:lnSpc>
                <a:spcPts val="1250"/>
              </a:lnSpc>
              <a:buNone/>
            </a:pPr>
            <a:r>
              <a:rPr lang="en-US" sz="750" dirty="0">
                <a:solidFill>
                  <a:srgbClr val="CFCBBF"/>
                </a:solidFill>
                <a:latin typeface="Raleway" pitchFamily="34" charset="0"/>
                <a:ea typeface="Raleway" pitchFamily="34" charset="-122"/>
                <a:cs typeface="Raleway" pitchFamily="34" charset="-120"/>
              </a:rPr>
              <a:t>Notably, the </a:t>
            </a:r>
            <a:r>
              <a:rPr lang="en-US" sz="750" b="1" dirty="0">
                <a:solidFill>
                  <a:srgbClr val="CFCBBF"/>
                </a:solidFill>
                <a:latin typeface="Raleway" pitchFamily="34" charset="0"/>
                <a:ea typeface="Raleway" pitchFamily="34" charset="-122"/>
                <a:cs typeface="Raleway" pitchFamily="34" charset="-120"/>
              </a:rPr>
              <a:t>Is_Bestseller</a:t>
            </a:r>
            <a:r>
              <a:rPr lang="en-US" sz="750" dirty="0">
                <a:solidFill>
                  <a:srgbClr val="CFCBBF"/>
                </a:solidFill>
                <a:latin typeface="Raleway" pitchFamily="34" charset="0"/>
                <a:ea typeface="Raleway" pitchFamily="34" charset="-122"/>
                <a:cs typeface="Raleway" pitchFamily="34" charset="-120"/>
              </a:rPr>
              <a:t> binary variable shows all 57,421 items coded as "1", suggesting this is a filtered dataset containing only bestseller-eligible items, or the variable definition differs from the Best_Seller categorical labels. This discrepancy warrants investigation before using this field in analysis.</a:t>
            </a:r>
            <a:endParaRPr lang="en-US" sz="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77954" y="535900"/>
            <a:ext cx="8590002" cy="607814"/>
          </a:xfrm>
          <a:prstGeom prst="rect">
            <a:avLst/>
          </a:prstGeom>
          <a:noFill/>
          <a:ln/>
        </p:spPr>
        <p:txBody>
          <a:bodyPr wrap="none" lIns="0" tIns="0" rIns="0" bIns="0" rtlCol="0" anchor="t"/>
          <a:lstStyle/>
          <a:p>
            <a:pPr marL="0" indent="0" algn="l">
              <a:lnSpc>
                <a:spcPts val="4750"/>
              </a:lnSpc>
              <a:buNone/>
            </a:pPr>
            <a:r>
              <a:rPr lang="en-US" sz="3800" dirty="0">
                <a:solidFill>
                  <a:srgbClr val="F2E782"/>
                </a:solidFill>
                <a:latin typeface="Prata" pitchFamily="34" charset="0"/>
                <a:ea typeface="Prata" pitchFamily="34" charset="-122"/>
                <a:cs typeface="Prata" pitchFamily="34" charset="-120"/>
              </a:rPr>
              <a:t>Restaurant and Location Granularity</a:t>
            </a:r>
            <a:endParaRPr lang="en-US" sz="3800" dirty="0"/>
          </a:p>
        </p:txBody>
      </p:sp>
      <p:sp>
        <p:nvSpPr>
          <p:cNvPr id="3" name="Text 1"/>
          <p:cNvSpPr/>
          <p:nvPr/>
        </p:nvSpPr>
        <p:spPr>
          <a:xfrm>
            <a:off x="777954" y="1629847"/>
            <a:ext cx="2923223" cy="364688"/>
          </a:xfrm>
          <a:prstGeom prst="rect">
            <a:avLst/>
          </a:prstGeom>
          <a:noFill/>
          <a:ln/>
        </p:spPr>
        <p:txBody>
          <a:bodyPr wrap="none" lIns="0" tIns="0" rIns="0" bIns="0" rtlCol="0" anchor="t"/>
          <a:lstStyle/>
          <a:p>
            <a:pPr marL="0" indent="0" algn="l">
              <a:lnSpc>
                <a:spcPts val="2850"/>
              </a:lnSpc>
              <a:buNone/>
            </a:pPr>
            <a:r>
              <a:rPr lang="en-US" sz="2250" dirty="0">
                <a:solidFill>
                  <a:srgbClr val="F2E782"/>
                </a:solidFill>
                <a:latin typeface="Prata" pitchFamily="34" charset="0"/>
                <a:ea typeface="Prata" pitchFamily="34" charset="-122"/>
                <a:cs typeface="Prata" pitchFamily="34" charset="-120"/>
              </a:rPr>
              <a:t>Restaurant Coverage</a:t>
            </a:r>
            <a:endParaRPr lang="en-US" sz="2250" dirty="0"/>
          </a:p>
        </p:txBody>
      </p:sp>
      <p:sp>
        <p:nvSpPr>
          <p:cNvPr id="4" name="Text 2"/>
          <p:cNvSpPr/>
          <p:nvPr/>
        </p:nvSpPr>
        <p:spPr>
          <a:xfrm>
            <a:off x="777954" y="2188964"/>
            <a:ext cx="6299954" cy="1867376"/>
          </a:xfrm>
          <a:prstGeom prst="rect">
            <a:avLst/>
          </a:prstGeom>
          <a:noFill/>
          <a:ln/>
        </p:spPr>
        <p:txBody>
          <a:bodyPr wrap="square" lIns="0" tIns="0" rIns="0" bIns="0" rtlCol="0" anchor="t"/>
          <a:lstStyle/>
          <a:p>
            <a:pPr marL="0" indent="0" algn="l">
              <a:lnSpc>
                <a:spcPts val="2450"/>
              </a:lnSpc>
              <a:buNone/>
            </a:pPr>
            <a:r>
              <a:rPr lang="en-US" sz="1500" dirty="0">
                <a:solidFill>
                  <a:srgbClr val="CFCBBF"/>
                </a:solidFill>
                <a:latin typeface="Raleway" pitchFamily="34" charset="0"/>
                <a:ea typeface="Raleway" pitchFamily="34" charset="-122"/>
                <a:cs typeface="Raleway" pitchFamily="34" charset="-120"/>
              </a:rPr>
              <a:t>The dataset spans </a:t>
            </a:r>
            <a:r>
              <a:rPr lang="en-US" sz="1500" b="1" dirty="0">
                <a:solidFill>
                  <a:srgbClr val="CFCBBF"/>
                </a:solidFill>
                <a:latin typeface="Raleway" pitchFamily="34" charset="0"/>
                <a:ea typeface="Raleway" pitchFamily="34" charset="-122"/>
                <a:cs typeface="Raleway" pitchFamily="34" charset="-120"/>
              </a:rPr>
              <a:t>410 unique restaurants</a:t>
            </a:r>
            <a:r>
              <a:rPr lang="en-US" sz="1500" dirty="0">
                <a:solidFill>
                  <a:srgbClr val="CFCBBF"/>
                </a:solidFill>
                <a:latin typeface="Raleway" pitchFamily="34" charset="0"/>
                <a:ea typeface="Raleway" pitchFamily="34" charset="-122"/>
                <a:cs typeface="Raleway" pitchFamily="34" charset="-120"/>
              </a:rPr>
              <a:t>, with significant variation in menu representation. "</a:t>
            </a:r>
            <a:r>
              <a:rPr lang="en-US" sz="1500" b="1" dirty="0">
                <a:solidFill>
                  <a:srgbClr val="CFCBBF"/>
                </a:solidFill>
                <a:latin typeface="Raleway" pitchFamily="34" charset="0"/>
                <a:ea typeface="Raleway" pitchFamily="34" charset="-122"/>
                <a:cs typeface="Raleway" pitchFamily="34" charset="-120"/>
              </a:rPr>
              <a:t>The Momoz Hub</a:t>
            </a:r>
            <a:r>
              <a:rPr lang="en-US" sz="1500" dirty="0">
                <a:solidFill>
                  <a:srgbClr val="CFCBBF"/>
                </a:solidFill>
                <a:latin typeface="Raleway" pitchFamily="34" charset="0"/>
                <a:ea typeface="Raleway" pitchFamily="34" charset="-122"/>
                <a:cs typeface="Raleway" pitchFamily="34" charset="-120"/>
              </a:rPr>
              <a:t>" dominates with 700 menu items, followed by "Savoury Sea Shell" (595 items), "Raj Restaurant" (555 items), and "Capital Multi Cuisine Restaurant" (545 items). These high item counts suggest either large, diverse menus or potential data duplication issues that should be investigated.</a:t>
            </a:r>
            <a:endParaRPr lang="en-US" sz="1500" dirty="0"/>
          </a:p>
        </p:txBody>
      </p:sp>
      <p:sp>
        <p:nvSpPr>
          <p:cNvPr id="5" name="Text 3"/>
          <p:cNvSpPr/>
          <p:nvPr/>
        </p:nvSpPr>
        <p:spPr>
          <a:xfrm>
            <a:off x="777954" y="4231362"/>
            <a:ext cx="6299954" cy="1867376"/>
          </a:xfrm>
          <a:prstGeom prst="rect">
            <a:avLst/>
          </a:prstGeom>
          <a:noFill/>
          <a:ln/>
        </p:spPr>
        <p:txBody>
          <a:bodyPr wrap="square" lIns="0" tIns="0" rIns="0" bIns="0" rtlCol="0" anchor="t"/>
          <a:lstStyle/>
          <a:p>
            <a:pPr marL="0" indent="0" algn="l">
              <a:lnSpc>
                <a:spcPts val="2450"/>
              </a:lnSpc>
              <a:buNone/>
            </a:pPr>
            <a:r>
              <a:rPr lang="en-US" sz="1500" dirty="0">
                <a:solidFill>
                  <a:srgbClr val="CFCBBF"/>
                </a:solidFill>
                <a:latin typeface="Raleway" pitchFamily="34" charset="0"/>
                <a:ea typeface="Raleway" pitchFamily="34" charset="-122"/>
                <a:cs typeface="Raleway" pitchFamily="34" charset="-120"/>
              </a:rPr>
              <a:t>At the opposite end, numerous restaurants appear with just 4-9 items, such as Arabian food establishments and smaller specialty restaurants. This vast range in menu size (4 to 700 items per restaurant) indicates the dataset includes everything from focused quick-service establishments to comprehensive multi-cuisine restaurants.</a:t>
            </a:r>
            <a:endParaRPr lang="en-US" sz="1500" dirty="0"/>
          </a:p>
        </p:txBody>
      </p:sp>
      <p:sp>
        <p:nvSpPr>
          <p:cNvPr id="6" name="Text 4"/>
          <p:cNvSpPr/>
          <p:nvPr/>
        </p:nvSpPr>
        <p:spPr>
          <a:xfrm>
            <a:off x="777954" y="6273760"/>
            <a:ext cx="6299954" cy="1244918"/>
          </a:xfrm>
          <a:prstGeom prst="rect">
            <a:avLst/>
          </a:prstGeom>
          <a:noFill/>
          <a:ln/>
        </p:spPr>
        <p:txBody>
          <a:bodyPr wrap="square" lIns="0" tIns="0" rIns="0" bIns="0" rtlCol="0" anchor="t"/>
          <a:lstStyle/>
          <a:p>
            <a:pPr marL="0" indent="0" algn="l">
              <a:lnSpc>
                <a:spcPts val="2450"/>
              </a:lnSpc>
              <a:buNone/>
            </a:pPr>
            <a:r>
              <a:rPr lang="en-US" sz="1500" b="1" dirty="0">
                <a:solidFill>
                  <a:srgbClr val="CFCBBF"/>
                </a:solidFill>
                <a:latin typeface="Raleway" pitchFamily="34" charset="0"/>
                <a:ea typeface="Raleway" pitchFamily="34" charset="-122"/>
                <a:cs typeface="Raleway" pitchFamily="34" charset="-120"/>
              </a:rPr>
              <a:t>Restaurant_Popularity</a:t>
            </a:r>
            <a:r>
              <a:rPr lang="en-US" sz="1500" dirty="0">
                <a:solidFill>
                  <a:srgbClr val="CFCBBF"/>
                </a:solidFill>
                <a:latin typeface="Raleway" pitchFamily="34" charset="0"/>
                <a:ea typeface="Raleway" pitchFamily="34" charset="-122"/>
                <a:cs typeface="Raleway" pitchFamily="34" charset="-120"/>
              </a:rPr>
              <a:t> shows 230 unique values, likely representing a calculated metric that aggregates various engagement signals. This engineered feature provides a convenient single metric for ranking and comparing restaurants across the dataset.</a:t>
            </a:r>
            <a:endParaRPr lang="en-US" sz="1500" dirty="0"/>
          </a:p>
        </p:txBody>
      </p:sp>
      <p:sp>
        <p:nvSpPr>
          <p:cNvPr id="7" name="Text 5"/>
          <p:cNvSpPr/>
          <p:nvPr/>
        </p:nvSpPr>
        <p:spPr>
          <a:xfrm>
            <a:off x="7560112" y="1629847"/>
            <a:ext cx="3327916" cy="364688"/>
          </a:xfrm>
          <a:prstGeom prst="rect">
            <a:avLst/>
          </a:prstGeom>
          <a:noFill/>
          <a:ln/>
        </p:spPr>
        <p:txBody>
          <a:bodyPr wrap="none" lIns="0" tIns="0" rIns="0" bIns="0" rtlCol="0" anchor="t"/>
          <a:lstStyle/>
          <a:p>
            <a:pPr marL="0" indent="0" algn="l">
              <a:lnSpc>
                <a:spcPts val="2850"/>
              </a:lnSpc>
              <a:buNone/>
            </a:pPr>
            <a:r>
              <a:rPr lang="en-US" sz="2250" dirty="0">
                <a:solidFill>
                  <a:srgbClr val="F2E782"/>
                </a:solidFill>
                <a:latin typeface="Prata" pitchFamily="34" charset="0"/>
                <a:ea typeface="Prata" pitchFamily="34" charset="-122"/>
                <a:cs typeface="Prata" pitchFamily="34" charset="-120"/>
              </a:rPr>
              <a:t>Geographic Granularity</a:t>
            </a:r>
            <a:endParaRPr lang="en-US" sz="2250" dirty="0"/>
          </a:p>
        </p:txBody>
      </p:sp>
      <p:sp>
        <p:nvSpPr>
          <p:cNvPr id="8" name="Text 6"/>
          <p:cNvSpPr/>
          <p:nvPr/>
        </p:nvSpPr>
        <p:spPr>
          <a:xfrm>
            <a:off x="7560112" y="2188964"/>
            <a:ext cx="6299954" cy="1867376"/>
          </a:xfrm>
          <a:prstGeom prst="rect">
            <a:avLst/>
          </a:prstGeom>
          <a:noFill/>
          <a:ln/>
        </p:spPr>
        <p:txBody>
          <a:bodyPr wrap="square" lIns="0" tIns="0" rIns="0" bIns="0" rtlCol="0" anchor="t"/>
          <a:lstStyle/>
          <a:p>
            <a:pPr marL="0" indent="0" algn="l">
              <a:lnSpc>
                <a:spcPts val="2450"/>
              </a:lnSpc>
              <a:buNone/>
            </a:pPr>
            <a:r>
              <a:rPr lang="en-US" sz="1500" dirty="0">
                <a:solidFill>
                  <a:srgbClr val="CFCBBF"/>
                </a:solidFill>
                <a:latin typeface="Raleway" pitchFamily="34" charset="0"/>
                <a:ea typeface="Raleway" pitchFamily="34" charset="-122"/>
                <a:cs typeface="Raleway" pitchFamily="34" charset="-120"/>
              </a:rPr>
              <a:t>Within the six cities, the dataset covers </a:t>
            </a:r>
            <a:r>
              <a:rPr lang="en-US" sz="1500" b="1" dirty="0">
                <a:solidFill>
                  <a:srgbClr val="CFCBBF"/>
                </a:solidFill>
                <a:latin typeface="Raleway" pitchFamily="34" charset="0"/>
                <a:ea typeface="Raleway" pitchFamily="34" charset="-122"/>
                <a:cs typeface="Raleway" pitchFamily="34" charset="-120"/>
              </a:rPr>
              <a:t>144 distinct place names</a:t>
            </a:r>
            <a:r>
              <a:rPr lang="en-US" sz="1500" dirty="0">
                <a:solidFill>
                  <a:srgbClr val="CFCBBF"/>
                </a:solidFill>
                <a:latin typeface="Raleway" pitchFamily="34" charset="0"/>
                <a:ea typeface="Raleway" pitchFamily="34" charset="-122"/>
                <a:cs typeface="Raleway" pitchFamily="34" charset="-120"/>
              </a:rPr>
              <a:t> (neighborhoods or localities), with "</a:t>
            </a:r>
            <a:r>
              <a:rPr lang="en-US" sz="1500" b="1" dirty="0">
                <a:solidFill>
                  <a:srgbClr val="CFCBBF"/>
                </a:solidFill>
                <a:latin typeface="Raleway" pitchFamily="34" charset="0"/>
                <a:ea typeface="Raleway" pitchFamily="34" charset="-122"/>
                <a:cs typeface="Raleway" pitchFamily="34" charset="-120"/>
              </a:rPr>
              <a:t>C Scheme</a:t>
            </a:r>
            <a:r>
              <a:rPr lang="en-US" sz="1500" dirty="0">
                <a:solidFill>
                  <a:srgbClr val="CFCBBF"/>
                </a:solidFill>
                <a:latin typeface="Raleway" pitchFamily="34" charset="0"/>
                <a:ea typeface="Raleway" pitchFamily="34" charset="-122"/>
                <a:cs typeface="Raleway" pitchFamily="34" charset="-120"/>
              </a:rPr>
              <a:t>" in Jaipur leading at 2,287 items, followed by Mumbai's Chembur (1,826) and Hyderabad's Charminar (1,751). High-representation areas like Abids and Malakpet suggest established restaurant districts with dense commercial activity.</a:t>
            </a:r>
            <a:endParaRPr lang="en-US" sz="1500" dirty="0"/>
          </a:p>
        </p:txBody>
      </p:sp>
      <p:sp>
        <p:nvSpPr>
          <p:cNvPr id="9" name="Text 7"/>
          <p:cNvSpPr/>
          <p:nvPr/>
        </p:nvSpPr>
        <p:spPr>
          <a:xfrm>
            <a:off x="7560112" y="4231362"/>
            <a:ext cx="6299954" cy="1244918"/>
          </a:xfrm>
          <a:prstGeom prst="rect">
            <a:avLst/>
          </a:prstGeom>
          <a:noFill/>
          <a:ln/>
        </p:spPr>
        <p:txBody>
          <a:bodyPr wrap="square" lIns="0" tIns="0" rIns="0" bIns="0" rtlCol="0" anchor="t"/>
          <a:lstStyle/>
          <a:p>
            <a:pPr marL="0" indent="0" algn="l">
              <a:lnSpc>
                <a:spcPts val="2450"/>
              </a:lnSpc>
              <a:buNone/>
            </a:pPr>
            <a:r>
              <a:rPr lang="en-US" sz="1500" dirty="0">
                <a:solidFill>
                  <a:srgbClr val="CFCBBF"/>
                </a:solidFill>
                <a:latin typeface="Raleway" pitchFamily="34" charset="0"/>
                <a:ea typeface="Raleway" pitchFamily="34" charset="-122"/>
                <a:cs typeface="Raleway" pitchFamily="34" charset="-120"/>
              </a:rPr>
              <a:t>Some localities have minimal representation: Deccan Gymkhana (4 items), Katraj (16 items), and Kora Food Street (20 items), which could indicate emerging restaurant areas, data collection gaps, or genuinely lower restaurant density in those neighborhoods.</a:t>
            </a:r>
            <a:endParaRPr lang="en-US" sz="1500" dirty="0"/>
          </a:p>
        </p:txBody>
      </p:sp>
      <p:sp>
        <p:nvSpPr>
          <p:cNvPr id="10" name="Text 8"/>
          <p:cNvSpPr/>
          <p:nvPr/>
        </p:nvSpPr>
        <p:spPr>
          <a:xfrm>
            <a:off x="7560112" y="5651302"/>
            <a:ext cx="6299954" cy="1556147"/>
          </a:xfrm>
          <a:prstGeom prst="rect">
            <a:avLst/>
          </a:prstGeom>
          <a:noFill/>
          <a:ln/>
        </p:spPr>
        <p:txBody>
          <a:bodyPr wrap="square" lIns="0" tIns="0" rIns="0" bIns="0" rtlCol="0" anchor="t"/>
          <a:lstStyle/>
          <a:p>
            <a:pPr marL="0" indent="0" algn="l">
              <a:lnSpc>
                <a:spcPts val="2450"/>
              </a:lnSpc>
              <a:buNone/>
            </a:pPr>
            <a:r>
              <a:rPr lang="en-US" sz="1500" dirty="0">
                <a:solidFill>
                  <a:srgbClr val="CFCBBF"/>
                </a:solidFill>
                <a:latin typeface="Raleway" pitchFamily="34" charset="0"/>
                <a:ea typeface="Raleway" pitchFamily="34" charset="-122"/>
                <a:cs typeface="Raleway" pitchFamily="34" charset="-120"/>
              </a:rPr>
              <a:t>This neighborhood-level granularity enables sophisticated spatial analyses, including clustering studies, competitive landscape mapping, and identification of underserved markets. Analysts can examine how restaurant characteristics, pricing, and ratings vary across different localities within the same city.</a:t>
            </a:r>
            <a:endParaRPr lang="en-US" sz="15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TotalTime>
  <Words>3962</Words>
  <Application>Microsoft Office PowerPoint</Application>
  <PresentationFormat>Custom</PresentationFormat>
  <Paragraphs>209</Paragraphs>
  <Slides>20</Slides>
  <Notes>20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Raleway</vt:lpstr>
      <vt:lpstr>Prata Light</vt:lpstr>
      <vt:lpstr>Prata</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Manobendra Ghosh</cp:lastModifiedBy>
  <cp:revision>2</cp:revision>
  <dcterms:created xsi:type="dcterms:W3CDTF">2025-11-07T18:31:05Z</dcterms:created>
  <dcterms:modified xsi:type="dcterms:W3CDTF">2025-11-07T19:02:54Z</dcterms:modified>
</cp:coreProperties>
</file>